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05" r:id="rId2"/>
    <p:sldId id="267" r:id="rId3"/>
    <p:sldId id="268" r:id="rId4"/>
    <p:sldId id="303" r:id="rId5"/>
    <p:sldId id="270" r:id="rId6"/>
    <p:sldId id="271" r:id="rId7"/>
    <p:sldId id="272" r:id="rId8"/>
    <p:sldId id="304" r:id="rId9"/>
    <p:sldId id="306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4" r:id="rId20"/>
    <p:sldId id="285" r:id="rId21"/>
    <p:sldId id="309" r:id="rId22"/>
    <p:sldId id="310" r:id="rId23"/>
    <p:sldId id="286" r:id="rId24"/>
    <p:sldId id="311" r:id="rId25"/>
    <p:sldId id="312" r:id="rId26"/>
    <p:sldId id="287" r:id="rId27"/>
    <p:sldId id="313" r:id="rId28"/>
    <p:sldId id="288" r:id="rId29"/>
    <p:sldId id="329" r:id="rId30"/>
    <p:sldId id="314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16" r:id="rId41"/>
    <p:sldId id="292" r:id="rId42"/>
    <p:sldId id="326" r:id="rId43"/>
    <p:sldId id="327" r:id="rId44"/>
    <p:sldId id="293" r:id="rId45"/>
    <p:sldId id="294" r:id="rId46"/>
    <p:sldId id="295" r:id="rId47"/>
    <p:sldId id="328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31" r:id="rId5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9F6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906" autoAdjust="0"/>
  </p:normalViewPr>
  <p:slideViewPr>
    <p:cSldViewPr>
      <p:cViewPr varScale="1">
        <p:scale>
          <a:sx n="43" d="100"/>
          <a:sy n="43" d="100"/>
        </p:scale>
        <p:origin x="-145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1800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B27B9-7BC6-4377-9237-F755380C2918}" type="datetimeFigureOut">
              <a:rPr lang="de-DE" smtClean="0"/>
              <a:pPr/>
              <a:t>07.07.2016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B0A5B-C725-4BB4-B9F3-591DD72E218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48255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51860-92A5-4D47-AAE5-3FCCB4C24608}" type="datetimeFigureOut">
              <a:rPr lang="de-DE" smtClean="0"/>
              <a:pPr/>
              <a:t>07.07.2016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0E24F-7210-43C1-9755-306FCD202AE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86378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BB91BD-D19A-4671-99EF-33F0A4C1CCD7}" type="slidenum">
              <a:rPr lang="de-DE" smtClean="0">
                <a:cs typeface="Arial" charset="0"/>
              </a:rPr>
              <a:pPr/>
              <a:t>5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619672" y="2132856"/>
            <a:ext cx="6400800" cy="1152128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Startfolie</a:t>
            </a:r>
          </a:p>
          <a:p>
            <a:endParaRPr lang="de-DE" dirty="0"/>
          </a:p>
        </p:txBody>
      </p:sp>
      <p:pic>
        <p:nvPicPr>
          <p:cNvPr id="7" name="Picture 3" descr="C:\Users\Wiebkes\AppData\Local\Temp\Meute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4301" y="0"/>
            <a:ext cx="2879699" cy="1556792"/>
          </a:xfrm>
          <a:prstGeom prst="rect">
            <a:avLst/>
          </a:prstGeom>
          <a:noFill/>
        </p:spPr>
      </p:pic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664CD8-403D-45C4-856A-F87BD3579F6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rgbClr val="F9F6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59D39E-5ED9-4E9E-8D7A-C281E33D869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5" name="Picture 3" descr="C:\Users\Wiebkes\AppData\Local\Temp\Meute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1292" y="0"/>
            <a:ext cx="2832708" cy="1531388"/>
          </a:xfrm>
          <a:prstGeom prst="rect">
            <a:avLst/>
          </a:prstGeom>
          <a:noFill/>
        </p:spPr>
      </p:pic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619251" y="2492375"/>
            <a:ext cx="5401022" cy="1800721"/>
          </a:xfrm>
        </p:spPr>
        <p:txBody>
          <a:bodyPr>
            <a:normAutofit/>
          </a:bodyPr>
          <a:lstStyle>
            <a:lvl1pPr algn="ctr">
              <a:buNone/>
              <a:defRPr sz="4000" b="1"/>
            </a:lvl1pPr>
          </a:lstStyle>
          <a:p>
            <a:pPr lvl="0"/>
            <a:r>
              <a:rPr lang="de-DE" dirty="0" smtClean="0"/>
              <a:t>Schluss</a:t>
            </a:r>
          </a:p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ISL e.V. 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3B36D-1E0E-454C-B9DA-32D6C7EE0E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ine Ecke des Rechtecks abrunden 6"/>
          <p:cNvSpPr/>
          <p:nvPr userDrawn="1"/>
        </p:nvSpPr>
        <p:spPr>
          <a:xfrm rot="16200000">
            <a:off x="2155168" y="-130832"/>
            <a:ext cx="5229200" cy="8748464"/>
          </a:xfrm>
          <a:prstGeom prst="round1Rect">
            <a:avLst>
              <a:gd name="adj" fmla="val 146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768752" cy="1143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59D39E-5ED9-4E9E-8D7A-C281E33D869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e prägnante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ine Ecke des Rechtecks abrunden 7"/>
          <p:cNvSpPr/>
          <p:nvPr userDrawn="1"/>
        </p:nvSpPr>
        <p:spPr>
          <a:xfrm rot="16200000">
            <a:off x="2155168" y="-130832"/>
            <a:ext cx="5229200" cy="8748464"/>
          </a:xfrm>
          <a:prstGeom prst="round1Rect">
            <a:avLst>
              <a:gd name="adj" fmla="val 146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CD8-403D-45C4-856A-F87BD3579F6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1547664" y="1844824"/>
            <a:ext cx="6192688" cy="3888431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ine Ecke des Rechtecks abrunden 7"/>
          <p:cNvSpPr/>
          <p:nvPr userDrawn="1"/>
        </p:nvSpPr>
        <p:spPr>
          <a:xfrm rot="16200000">
            <a:off x="2155168" y="-130832"/>
            <a:ext cx="5229200" cy="8748464"/>
          </a:xfrm>
          <a:prstGeom prst="round1Rect">
            <a:avLst>
              <a:gd name="adj" fmla="val 146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59D39E-5ED9-4E9E-8D7A-C281E33D869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ine Ecke des Rechtecks abrunden 9"/>
          <p:cNvSpPr/>
          <p:nvPr userDrawn="1"/>
        </p:nvSpPr>
        <p:spPr>
          <a:xfrm rot="16200000">
            <a:off x="2155168" y="-130832"/>
            <a:ext cx="5229200" cy="8748464"/>
          </a:xfrm>
          <a:prstGeom prst="round1Rect">
            <a:avLst>
              <a:gd name="adj" fmla="val 146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40188" cy="648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2420888"/>
            <a:ext cx="4040188" cy="37772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70080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20887"/>
            <a:ext cx="4041775" cy="3705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smtClean="0"/>
              <a:t>Dritte Ebene</a:t>
            </a:r>
            <a:endParaRPr lang="de-DE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59D39E-5ED9-4E9E-8D7A-C281E33D869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für Smart Art">
    <p:bg>
      <p:bgPr>
        <a:solidFill>
          <a:srgbClr val="F9F6C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CD8-403D-45C4-856A-F87BD3579F6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547664" y="260648"/>
            <a:ext cx="6696744" cy="1224136"/>
          </a:xfrm>
        </p:spPr>
        <p:txBody>
          <a:bodyPr>
            <a:noAutofit/>
          </a:bodyPr>
          <a:lstStyle>
            <a:lvl1pPr algn="ctr">
              <a:buNone/>
              <a:defRPr sz="3800"/>
            </a:lvl1pPr>
          </a:lstStyle>
          <a:p>
            <a:pPr lvl="0"/>
            <a:r>
              <a:rPr lang="de-DE" dirty="0" smtClean="0"/>
              <a:t>Weiße Folie für smart </a:t>
            </a:r>
            <a:r>
              <a:rPr lang="de-DE" dirty="0" err="1" smtClean="0"/>
              <a:t>art</a:t>
            </a:r>
            <a:endParaRPr lang="de-DE" dirty="0" smtClean="0"/>
          </a:p>
          <a:p>
            <a:pPr lvl="0"/>
            <a:endParaRPr lang="de-DE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elb für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CD8-403D-45C4-856A-F87BD3579F6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547664" y="260648"/>
            <a:ext cx="6696744" cy="1224136"/>
          </a:xfrm>
        </p:spPr>
        <p:txBody>
          <a:bodyPr>
            <a:noAutofit/>
          </a:bodyPr>
          <a:lstStyle>
            <a:lvl1pPr algn="ctr">
              <a:buNone/>
              <a:defRPr sz="3800" baseline="0"/>
            </a:lvl1pPr>
          </a:lstStyle>
          <a:p>
            <a:pPr lvl="0"/>
            <a:r>
              <a:rPr lang="de-DE" dirty="0" smtClean="0"/>
              <a:t>Gelbe Folie für smart </a:t>
            </a:r>
            <a:r>
              <a:rPr lang="de-DE" dirty="0" err="1" smtClean="0"/>
              <a:t>art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für 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07704" y="5085184"/>
            <a:ext cx="6048672" cy="792088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Bild mit Bildunterschrift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CD8-403D-45C4-856A-F87BD3579F6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e Folie für groß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CD8-403D-45C4-856A-F87BD3579F6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ine Ecke des Rechtecks abrunden 9"/>
          <p:cNvSpPr/>
          <p:nvPr userDrawn="1"/>
        </p:nvSpPr>
        <p:spPr>
          <a:xfrm rot="5400000">
            <a:off x="31440" y="-31440"/>
            <a:ext cx="1484784" cy="1547664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768752" cy="1228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smtClean="0"/>
              <a:t>© ISL e.V. </a:t>
            </a:r>
            <a:endParaRPr lang="de-DE" dirty="0"/>
          </a:p>
        </p:txBody>
      </p:sp>
      <p:pic>
        <p:nvPicPr>
          <p:cNvPr id="1028" name="Picture 4" descr="http://www.isl-ev.de/attachments/article/63/ISL%20Logo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128046"/>
            <a:ext cx="1184424" cy="1068706"/>
          </a:xfrm>
          <a:prstGeom prst="rect">
            <a:avLst/>
          </a:prstGeom>
          <a:noFill/>
        </p:spPr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64CD8-403D-45C4-856A-F87BD3579F6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2" r:id="rId4"/>
    <p:sldLayoutId id="2147483653" r:id="rId5"/>
    <p:sldLayoutId id="2147483657" r:id="rId6"/>
    <p:sldLayoutId id="2147483658" r:id="rId7"/>
    <p:sldLayoutId id="2147483660" r:id="rId8"/>
    <p:sldLayoutId id="2147483656" r:id="rId9"/>
    <p:sldLayoutId id="2147483655" r:id="rId10"/>
    <p:sldLayoutId id="2147483662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800" kern="1200" spc="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SzPct val="100000"/>
        <a:buFont typeface="Wingdings 3" pitchFamily="18" charset="2"/>
        <a:buChar char="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SzPct val="100000"/>
        <a:buFont typeface="Wingdings 3" pitchFamily="18" charset="2"/>
        <a:buChar char=""/>
        <a:defRPr sz="3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Wingdings 3" pitchFamily="18" charset="2"/>
        <a:buChar char=""/>
        <a:defRPr sz="2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chr.org/" TargetMode="External"/><Relationship Id="rId2" Type="http://schemas.openxmlformats.org/officeDocument/2006/relationships/hyperlink" Target="http://www.u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ubbe-cartoons.de/" TargetMode="External"/><Relationship Id="rId5" Type="http://schemas.openxmlformats.org/officeDocument/2006/relationships/hyperlink" Target="http://www.ich-kenne-meine-rechte.de/" TargetMode="External"/><Relationship Id="rId4" Type="http://schemas.openxmlformats.org/officeDocument/2006/relationships/hyperlink" Target="http://www.institut-fuer-menschenrechte.de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l-ev.de/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920880" cy="4536504"/>
          </a:xfrm>
        </p:spPr>
        <p:txBody>
          <a:bodyPr>
            <a:normAutofit/>
          </a:bodyPr>
          <a:lstStyle/>
          <a:p>
            <a:r>
              <a:rPr lang="de-DE" sz="3800" dirty="0" smtClean="0"/>
              <a:t>Die UN-Behindertenrechtskonvention:</a:t>
            </a:r>
          </a:p>
          <a:p>
            <a:endParaRPr lang="de-DE" sz="3800" dirty="0" smtClean="0"/>
          </a:p>
          <a:p>
            <a:r>
              <a:rPr lang="de-DE" b="0" dirty="0" smtClean="0"/>
              <a:t>Ihre Entstehung, Bedeutung und Umsetzung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ISL e.V. 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de-DE" b="1" dirty="0" smtClean="0"/>
              <a:t>Der weite Weg bis zur Konvention…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72816"/>
            <a:ext cx="8013576" cy="4381947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de-DE" b="1" dirty="0" smtClean="0"/>
              <a:t>1993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UN-Rahmenbestimmungen für die Herstellung der Chancengleichheit für Behinderte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de-DE" dirty="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de-DE" b="1" dirty="0" smtClean="0"/>
              <a:t>2002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UN-Studie „Human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disability</a:t>
            </a:r>
            <a:r>
              <a:rPr lang="de-DE" dirty="0" smtClean="0"/>
              <a:t>“ verdeutlicht Notwendigkeit einer Behindertenrechtskonvention</a:t>
            </a:r>
          </a:p>
          <a:p>
            <a:pPr eaLnBrk="1" hangingPunct="1"/>
            <a:endParaRPr lang="de-DE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916832"/>
            <a:ext cx="7941568" cy="4237931"/>
          </a:xfrm>
        </p:spPr>
        <p:txBody>
          <a:bodyPr/>
          <a:lstStyle/>
          <a:p>
            <a:pPr eaLnBrk="1" hangingPunct="1"/>
            <a:r>
              <a:rPr lang="de-DE" dirty="0" smtClean="0"/>
              <a:t>Dezember </a:t>
            </a:r>
            <a:r>
              <a:rPr lang="de-DE" b="1" dirty="0" smtClean="0"/>
              <a:t>2001</a:t>
            </a:r>
            <a:r>
              <a:rPr lang="de-DE" dirty="0" smtClean="0"/>
              <a:t>: Ad Hoc – Ausschuss, prüft Vorschläge für eine Behindertenrechtskonvention, Arbeitsgruppe schreibt einen Entwurf</a:t>
            </a:r>
          </a:p>
          <a:p>
            <a:pPr eaLnBrk="1" hangingPunct="1"/>
            <a:r>
              <a:rPr lang="de-DE" dirty="0" smtClean="0"/>
              <a:t>Dezember </a:t>
            </a:r>
            <a:r>
              <a:rPr lang="de-DE" b="1" dirty="0" smtClean="0"/>
              <a:t>2003</a:t>
            </a:r>
            <a:r>
              <a:rPr lang="de-DE" dirty="0" smtClean="0"/>
              <a:t>: Resolution der UN-Generalversammlung </a:t>
            </a:r>
            <a:r>
              <a:rPr lang="de-DE" dirty="0" smtClean="0">
                <a:sym typeface="Wingdings" pitchFamily="2" charset="2"/>
              </a:rPr>
              <a:t> Verhandlungen über eine Konvention sollen begonnen werden</a:t>
            </a:r>
            <a:endParaRPr lang="de-DE" dirty="0" smtClean="0"/>
          </a:p>
          <a:p>
            <a:pPr eaLnBrk="1" hangingPunct="1"/>
            <a:endParaRPr lang="de-DE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72816"/>
            <a:ext cx="7941568" cy="4381947"/>
          </a:xfrm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Nicht-Regierungsorganisationen sollen beteiligt sein</a:t>
            </a:r>
          </a:p>
          <a:p>
            <a:r>
              <a:rPr lang="de-DE" dirty="0" smtClean="0"/>
              <a:t>Menschen mit Behinderungen sollen in Regierungsdelegationen sein</a:t>
            </a:r>
          </a:p>
          <a:p>
            <a:pPr eaLnBrk="1" hangingPunct="1">
              <a:buFont typeface="Wingdings" pitchFamily="2" charset="2"/>
              <a:buNone/>
            </a:pPr>
            <a:endParaRPr lang="de-DE" dirty="0" smtClean="0"/>
          </a:p>
          <a:p>
            <a:pPr eaLnBrk="1" hangingPunct="1">
              <a:buFont typeface="Wingdings" pitchFamily="2" charset="2"/>
              <a:buNone/>
            </a:pPr>
            <a:endParaRPr lang="de-DE" dirty="0" smtClean="0"/>
          </a:p>
          <a:p>
            <a:pPr eaLnBrk="1" hangingPunct="1">
              <a:buFont typeface="Wingdings" pitchFamily="2" charset="2"/>
              <a:buNone/>
            </a:pPr>
            <a:r>
              <a:rPr lang="de-DE" dirty="0" smtClean="0"/>
              <a:t>			</a:t>
            </a:r>
            <a:r>
              <a:rPr lang="de-DE" dirty="0" smtClean="0">
                <a:sym typeface="Wingdings" pitchFamily="2" charset="2"/>
              </a:rPr>
              <a:t> Deutschland:</a:t>
            </a:r>
            <a:endParaRPr lang="de-DE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1835696" y="5373216"/>
            <a:ext cx="6048672" cy="792088"/>
          </a:xfrm>
        </p:spPr>
        <p:txBody>
          <a:bodyPr/>
          <a:lstStyle/>
          <a:p>
            <a:r>
              <a:rPr lang="de-DE" dirty="0" smtClean="0"/>
              <a:t>Prof. Dr. Theresia </a:t>
            </a:r>
            <a:r>
              <a:rPr lang="de-DE" dirty="0" err="1" smtClean="0"/>
              <a:t>Degener</a:t>
            </a:r>
            <a:r>
              <a:rPr lang="de-DE" dirty="0" smtClean="0"/>
              <a:t>  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75656" y="1052736"/>
            <a:ext cx="6552728" cy="388843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dirty="0" smtClean="0"/>
          </a:p>
        </p:txBody>
      </p:sp>
      <p:sp>
        <p:nvSpPr>
          <p:cNvPr id="14341" name="AutoShape 5" descr="9k="/>
          <p:cNvSpPr>
            <a:spLocks noChangeAspect="1" noChangeArrowheads="1"/>
          </p:cNvSpPr>
          <p:nvPr/>
        </p:nvSpPr>
        <p:spPr bwMode="auto">
          <a:xfrm>
            <a:off x="1984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42" name="AutoShape 7" descr="9k="/>
          <p:cNvSpPr>
            <a:spLocks noChangeAspect="1" noChangeArrowheads="1"/>
          </p:cNvSpPr>
          <p:nvPr/>
        </p:nvSpPr>
        <p:spPr bwMode="auto">
          <a:xfrm>
            <a:off x="1984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43" name="AutoShape 9" descr="9k="/>
          <p:cNvSpPr>
            <a:spLocks noChangeAspect="1" noChangeArrowheads="1"/>
          </p:cNvSpPr>
          <p:nvPr/>
        </p:nvSpPr>
        <p:spPr bwMode="auto">
          <a:xfrm>
            <a:off x="1984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44" name="AutoShape 13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45" name="AutoShape 15" descr="Z"/>
          <p:cNvSpPr>
            <a:spLocks noChangeAspect="1" noChangeArrowheads="1"/>
          </p:cNvSpPr>
          <p:nvPr/>
        </p:nvSpPr>
        <p:spPr bwMode="auto">
          <a:xfrm>
            <a:off x="1984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46" name="AutoShape 19" descr="Z"/>
          <p:cNvSpPr>
            <a:spLocks noChangeAspect="1" noChangeArrowheads="1"/>
          </p:cNvSpPr>
          <p:nvPr/>
        </p:nvSpPr>
        <p:spPr bwMode="auto">
          <a:xfrm>
            <a:off x="1984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47" name="AutoShape 21" descr="Z"/>
          <p:cNvSpPr>
            <a:spLocks noChangeAspect="1" noChangeArrowheads="1"/>
          </p:cNvSpPr>
          <p:nvPr/>
        </p:nvSpPr>
        <p:spPr bwMode="auto">
          <a:xfrm>
            <a:off x="1984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48" name="AutoShape 23" descr="Z"/>
          <p:cNvSpPr>
            <a:spLocks noChangeAspect="1" noChangeArrowheads="1"/>
          </p:cNvSpPr>
          <p:nvPr/>
        </p:nvSpPr>
        <p:spPr bwMode="auto">
          <a:xfrm>
            <a:off x="1984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49" name="AutoShape 25" descr="9k="/>
          <p:cNvSpPr>
            <a:spLocks noChangeAspect="1" noChangeArrowheads="1"/>
          </p:cNvSpPr>
          <p:nvPr/>
        </p:nvSpPr>
        <p:spPr bwMode="auto">
          <a:xfrm>
            <a:off x="1984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50" name="AutoShape 27" descr="9k="/>
          <p:cNvSpPr>
            <a:spLocks noChangeAspect="1" noChangeArrowheads="1"/>
          </p:cNvSpPr>
          <p:nvPr/>
        </p:nvSpPr>
        <p:spPr bwMode="auto">
          <a:xfrm>
            <a:off x="1984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51" name="AutoShape 29" descr="9k="/>
          <p:cNvSpPr>
            <a:spLocks noChangeAspect="1" noChangeArrowheads="1"/>
          </p:cNvSpPr>
          <p:nvPr/>
        </p:nvSpPr>
        <p:spPr bwMode="auto">
          <a:xfrm>
            <a:off x="1984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4352" name="Picture 31" descr="Prof. Dr. Theresia Degener&#10;Feier 25 Jahre AG Behinderte&#10;Foto-Quelle: Ruhrnachrich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52736"/>
            <a:ext cx="5404350" cy="399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001000" cy="4772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dirty="0" smtClean="0"/>
              <a:t>Erster Entwurf der UN-BRK liegt </a:t>
            </a:r>
            <a:r>
              <a:rPr lang="de-DE" b="1" dirty="0" smtClean="0"/>
              <a:t>2004 </a:t>
            </a:r>
            <a:r>
              <a:rPr lang="de-DE" dirty="0" smtClean="0"/>
              <a:t>vor, Ad Hoc- Ausschuss beendet damit Arbeit und der verhandelte Konventionstext und Fakultativprotokoll werden verabschiedet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am 13. Dezember </a:t>
            </a:r>
            <a:r>
              <a:rPr lang="de-DE" b="1" dirty="0" smtClean="0"/>
              <a:t>2006</a:t>
            </a:r>
            <a:r>
              <a:rPr lang="de-DE" dirty="0" smtClean="0"/>
              <a:t> einstimmig von der UN-Generalversammlung verabschiedet</a:t>
            </a:r>
          </a:p>
          <a:p>
            <a:pPr eaLnBrk="1" hangingPunct="1">
              <a:lnSpc>
                <a:spcPct val="90000"/>
              </a:lnSpc>
            </a:pPr>
            <a:endParaRPr lang="de-DE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44824"/>
            <a:ext cx="8085584" cy="4309939"/>
          </a:xfrm>
        </p:spPr>
        <p:txBody>
          <a:bodyPr/>
          <a:lstStyle/>
          <a:p>
            <a:pPr eaLnBrk="1" hangingPunct="1"/>
            <a:r>
              <a:rPr lang="de-DE" dirty="0" smtClean="0"/>
              <a:t>Ab 30. März </a:t>
            </a:r>
            <a:r>
              <a:rPr lang="de-DE" b="1" dirty="0" smtClean="0"/>
              <a:t>2007</a:t>
            </a:r>
            <a:r>
              <a:rPr lang="de-DE" dirty="0" smtClean="0"/>
              <a:t>: Unterzeichnungen durch Staaten</a:t>
            </a:r>
          </a:p>
          <a:p>
            <a:pPr eaLnBrk="1" hangingPunct="1">
              <a:buFont typeface="Wingdings" pitchFamily="2" charset="2"/>
              <a:buNone/>
            </a:pPr>
            <a:endParaRPr lang="de-DE" dirty="0" smtClean="0"/>
          </a:p>
          <a:p>
            <a:pPr eaLnBrk="1" hangingPunct="1"/>
            <a:r>
              <a:rPr lang="de-DE" dirty="0" smtClean="0"/>
              <a:t>Seit 26. März </a:t>
            </a:r>
            <a:r>
              <a:rPr lang="de-DE" b="1" dirty="0" smtClean="0"/>
              <a:t>2009 </a:t>
            </a:r>
            <a:r>
              <a:rPr lang="de-DE" dirty="0" smtClean="0"/>
              <a:t>geltendes Recht in Deutschland = wie Bundesgesetz</a:t>
            </a:r>
          </a:p>
          <a:p>
            <a:pPr eaLnBrk="1" hangingPunct="1"/>
            <a:endParaRPr lang="de-DE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400" b="1" smtClean="0"/>
              <a:t>Konvention mit 3 Superlativen!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001000" cy="5105400"/>
          </a:xfrm>
        </p:spPr>
        <p:txBody>
          <a:bodyPr/>
          <a:lstStyle/>
          <a:p>
            <a:pPr eaLnBrk="1" hangingPunct="1"/>
            <a:r>
              <a:rPr lang="de-DE" sz="3200" smtClean="0"/>
              <a:t>Erstes großes Menschenrechtsdokument im 21 Jh.</a:t>
            </a:r>
          </a:p>
          <a:p>
            <a:pPr eaLnBrk="1" hangingPunct="1"/>
            <a:r>
              <a:rPr lang="de-DE" sz="3200" smtClean="0"/>
              <a:t>Konvention, die am schnellsten verhandelt wurde</a:t>
            </a:r>
          </a:p>
          <a:p>
            <a:pPr eaLnBrk="1" hangingPunct="1"/>
            <a:r>
              <a:rPr lang="de-DE" sz="3200" smtClean="0"/>
              <a:t>Nichts über uns ohne uns!</a:t>
            </a:r>
            <a:r>
              <a:rPr lang="de-DE" sz="3200" smtClean="0">
                <a:sym typeface="Wingdings" pitchFamily="2" charset="2"/>
              </a:rPr>
              <a:t> </a:t>
            </a:r>
            <a:r>
              <a:rPr lang="de-DE" sz="3200" smtClean="0"/>
              <a:t>noch nie wurde die Zivilgesellschaft so stark beteiligt!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/>
              <a:t>Ziel der UN-BRK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844824"/>
            <a:ext cx="8013576" cy="4309939"/>
          </a:xfrm>
        </p:spPr>
        <p:txBody>
          <a:bodyPr/>
          <a:lstStyle/>
          <a:p>
            <a:pPr eaLnBrk="1" hangingPunct="1"/>
            <a:r>
              <a:rPr lang="de-DE" dirty="0" smtClean="0"/>
              <a:t>Gleichberechtigter Gebrauch der Grundrechte des Menschen</a:t>
            </a:r>
          </a:p>
          <a:p>
            <a:pPr eaLnBrk="1" hangingPunct="1"/>
            <a:r>
              <a:rPr lang="de-DE" dirty="0" smtClean="0"/>
              <a:t>Augenmerk liegt auf Menschen mit Behinderungen / Vielfalt ihrer Lebenslagen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/>
              <a:t>Bedeutung der UN-BRK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060575"/>
            <a:ext cx="8001000" cy="4267200"/>
          </a:xfrm>
        </p:spPr>
        <p:txBody>
          <a:bodyPr/>
          <a:lstStyle/>
          <a:p>
            <a:pPr eaLnBrk="1" hangingPunct="1"/>
            <a:r>
              <a:rPr lang="de-DE" dirty="0" smtClean="0"/>
              <a:t>Konkretisierung der bereits anerkannten Menschenrechte </a:t>
            </a:r>
            <a:r>
              <a:rPr lang="de-DE" dirty="0" smtClean="0">
                <a:sym typeface="Wingdings" pitchFamily="2" charset="2"/>
              </a:rPr>
              <a:t> KEINE Spezialkonvention mit „Sonderrechten“</a:t>
            </a:r>
          </a:p>
          <a:p>
            <a:pPr eaLnBrk="1" hangingPunct="1">
              <a:buFont typeface="Wingdings" pitchFamily="2" charset="2"/>
              <a:buNone/>
            </a:pPr>
            <a:endParaRPr lang="de-DE" dirty="0" smtClean="0">
              <a:sym typeface="Wingdings" pitchFamily="2" charset="2"/>
            </a:endParaRPr>
          </a:p>
          <a:p>
            <a:pPr eaLnBrk="1" hangingPunct="1"/>
            <a:r>
              <a:rPr lang="de-DE" dirty="0" smtClean="0">
                <a:sym typeface="Wingdings" pitchFamily="2" charset="2"/>
              </a:rPr>
              <a:t>Sieht Behindertenpolitik aus Menschenrechtsperspektive</a:t>
            </a:r>
            <a:endParaRPr lang="de-DE" dirty="0" smtClean="0"/>
          </a:p>
          <a:p>
            <a:pPr eaLnBrk="1" hangingPunct="1"/>
            <a:endParaRPr lang="de-DE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/>
              <a:t>Behinderung neu denken!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72816"/>
            <a:ext cx="8013576" cy="4381947"/>
          </a:xfrm>
        </p:spPr>
        <p:txBody>
          <a:bodyPr/>
          <a:lstStyle/>
          <a:p>
            <a:pPr eaLnBrk="1" hangingPunct="1"/>
            <a:r>
              <a:rPr lang="de-DE" dirty="0" smtClean="0"/>
              <a:t> der </a:t>
            </a:r>
            <a:r>
              <a:rPr lang="de-DE" dirty="0" smtClean="0"/>
              <a:t>Perspektivenwechsel: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dirty="0" smtClean="0"/>
              <a:t>Weg von: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de-DE" dirty="0" smtClean="0">
                <a:sym typeface="Wingdings" pitchFamily="2" charset="2"/>
              </a:rPr>
              <a:t>Medizinischer Sicht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de-DE" dirty="0" smtClean="0"/>
              <a:t>Defizitärer Sicht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dirty="0" smtClean="0"/>
              <a:t>Hin zu: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de-DE" dirty="0" smtClean="0">
                <a:sym typeface="Wingdings" pitchFamily="2" charset="2"/>
              </a:rPr>
              <a:t>Menschenrechtsorientierter Sicht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de-DE" dirty="0" smtClean="0"/>
              <a:t>Behinderung als Wechselwirkung </a:t>
            </a:r>
            <a:r>
              <a:rPr lang="de-DE" dirty="0" smtClean="0">
                <a:sym typeface="Wingdings" pitchFamily="2" charset="2"/>
              </a:rPr>
              <a:t> </a:t>
            </a:r>
            <a:endParaRPr lang="de-DE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/>
              <a:t>Überblick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060575"/>
            <a:ext cx="8001000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de-DE" dirty="0" smtClean="0"/>
              <a:t>Allgemeines</a:t>
            </a:r>
          </a:p>
          <a:p>
            <a:pPr eaLnBrk="1" hangingPunct="1"/>
            <a:r>
              <a:rPr lang="de-DE" dirty="0" smtClean="0"/>
              <a:t>Entstehung der UN-BRK</a:t>
            </a:r>
          </a:p>
          <a:p>
            <a:pPr eaLnBrk="1" hangingPunct="1"/>
            <a:r>
              <a:rPr lang="de-DE" dirty="0" smtClean="0"/>
              <a:t>Bedeutung: Behinderung neu denken!</a:t>
            </a:r>
          </a:p>
          <a:p>
            <a:pPr eaLnBrk="1" hangingPunct="1"/>
            <a:r>
              <a:rPr lang="de-DE" dirty="0" smtClean="0"/>
              <a:t>Umsetzung der UN-BRK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Präambel der UN-BRK…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88840"/>
            <a:ext cx="8280028" cy="441354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dirty="0" smtClean="0"/>
              <a:t>„…dass Behinderung aus der </a:t>
            </a:r>
            <a:r>
              <a:rPr lang="de-DE" b="1" dirty="0" smtClean="0"/>
              <a:t>Wechselwirkung</a:t>
            </a:r>
            <a:r>
              <a:rPr lang="de-DE" dirty="0" smtClean="0"/>
              <a:t> zwischen Menschen mit Beeinträchtigungen und einstellungs- und umweltbedingte Barrieren entsteht, die sie an der vollen und wirksamen Teilhabe auf der Grundlage der Gleichberechtigung mit anderen an der Gesellschaft hindern.“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44824"/>
            <a:ext cx="8157592" cy="4309939"/>
          </a:xfrm>
        </p:spPr>
        <p:txBody>
          <a:bodyPr/>
          <a:lstStyle/>
          <a:p>
            <a:r>
              <a:rPr lang="de-DE" dirty="0" smtClean="0"/>
              <a:t>„…in Anerkennung des </a:t>
            </a:r>
            <a:r>
              <a:rPr lang="de-DE" b="1" dirty="0" smtClean="0"/>
              <a:t>wertvollen Beitrags</a:t>
            </a:r>
            <a:r>
              <a:rPr lang="de-DE" dirty="0" smtClean="0"/>
              <a:t>, den Menschen mit Behinderungen zum allgemeinen Wohl und zur Vielfalt ihrer Gemeinschaften leisten und leisten können…“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de-DE" dirty="0" smtClean="0"/>
              <a:t>„… in der Erkenntnis, dass die </a:t>
            </a:r>
            <a:r>
              <a:rPr lang="de-DE" b="1" dirty="0" smtClean="0"/>
              <a:t>Förderung des vollen Genusses der Menschenrechte</a:t>
            </a:r>
            <a:r>
              <a:rPr lang="de-DE" dirty="0" smtClean="0"/>
              <a:t> und Grundfreiheiten… ihr Zugehörigkeitsgefühl verstärken und zu erheblichen </a:t>
            </a:r>
            <a:r>
              <a:rPr lang="de-DE" b="1" dirty="0" smtClean="0"/>
              <a:t>Fortschritten</a:t>
            </a:r>
            <a:r>
              <a:rPr lang="de-DE" dirty="0" smtClean="0"/>
              <a:t> in der menschlichen , sozialen und wirtschaftlichen Entwicklung der Gesellschaft… führen wird “</a:t>
            </a:r>
          </a:p>
          <a:p>
            <a:pPr algn="r">
              <a:buFont typeface="Wingdings" pitchFamily="2" charset="2"/>
              <a:buNone/>
            </a:pPr>
            <a:r>
              <a:rPr lang="de-DE" sz="2800" dirty="0" smtClean="0"/>
              <a:t>UN-BRK, Präambel e),m)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/>
              <a:t>Perspektivenwechsel: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001000" cy="4267200"/>
          </a:xfrm>
        </p:spPr>
        <p:txBody>
          <a:bodyPr/>
          <a:lstStyle/>
          <a:p>
            <a:pPr eaLnBrk="1" hangingPunct="1"/>
            <a:r>
              <a:rPr lang="de-DE" sz="3200" dirty="0" smtClean="0"/>
              <a:t>Fürsorge </a:t>
            </a:r>
            <a:r>
              <a:rPr lang="de-DE" sz="3200" dirty="0" smtClean="0">
                <a:sym typeface="Wingdings" pitchFamily="2" charset="2"/>
              </a:rPr>
              <a:t> selbstbestimmte Partizipation</a:t>
            </a:r>
          </a:p>
          <a:p>
            <a:pPr eaLnBrk="1" hangingPunct="1"/>
            <a:endParaRPr lang="de-DE" sz="3200" dirty="0" smtClean="0">
              <a:sym typeface="Wingdings" pitchFamily="2" charset="2"/>
            </a:endParaRPr>
          </a:p>
          <a:p>
            <a:pPr eaLnBrk="1" hangingPunct="1"/>
            <a:r>
              <a:rPr lang="de-DE" sz="3200" dirty="0" smtClean="0">
                <a:sym typeface="Wingdings" pitchFamily="2" charset="2"/>
              </a:rPr>
              <a:t>Patient*in  Bürger*in</a:t>
            </a:r>
          </a:p>
          <a:p>
            <a:pPr eaLnBrk="1" hangingPunct="1">
              <a:buFont typeface="Wingdings" pitchFamily="2" charset="2"/>
              <a:buNone/>
            </a:pPr>
            <a:endParaRPr lang="de-DE" sz="3200" dirty="0" smtClean="0">
              <a:sym typeface="Wingdings" pitchFamily="2" charset="2"/>
            </a:endParaRPr>
          </a:p>
          <a:p>
            <a:pPr eaLnBrk="1" hangingPunct="1"/>
            <a:r>
              <a:rPr lang="de-DE" sz="3200" dirty="0" smtClean="0">
                <a:sym typeface="Wingdings" pitchFamily="2" charset="2"/>
              </a:rPr>
              <a:t>Integration  Inklusion</a:t>
            </a:r>
          </a:p>
          <a:p>
            <a:pPr eaLnBrk="1" hangingPunct="1">
              <a:buFont typeface="Wingdings" pitchFamily="2" charset="2"/>
              <a:buNone/>
            </a:pPr>
            <a:endParaRPr lang="de-DE" sz="3200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63688" y="5373216"/>
            <a:ext cx="6048672" cy="792088"/>
          </a:xfrm>
        </p:spPr>
        <p:txBody>
          <a:bodyPr/>
          <a:lstStyle/>
          <a:p>
            <a:r>
              <a:rPr lang="de-DE" b="1" dirty="0" smtClean="0"/>
              <a:t>Integration?  Inklusion?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76672"/>
            <a:ext cx="20162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  <p:pic>
        <p:nvPicPr>
          <p:cNvPr id="5" name="Picture 9" descr="C:\Users\Wiebkes\Desktop\inklusion_0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82311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569325" cy="1216025"/>
          </a:xfrm>
        </p:spPr>
        <p:txBody>
          <a:bodyPr/>
          <a:lstStyle/>
          <a:p>
            <a:pPr eaLnBrk="1" hangingPunct="1"/>
            <a:r>
              <a:rPr lang="de-DE" b="1" dirty="0" smtClean="0"/>
              <a:t>Integration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844824"/>
            <a:ext cx="7941568" cy="43099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b="1" dirty="0" smtClean="0">
                <a:cs typeface="Arial" pitchFamily="34" charset="0"/>
              </a:rPr>
              <a:t>Eingliederung</a:t>
            </a:r>
            <a:r>
              <a:rPr lang="de-DE" dirty="0" smtClean="0">
                <a:cs typeface="Arial" pitchFamily="34" charset="0"/>
              </a:rPr>
              <a:t> in die Gesellschaft   über die </a:t>
            </a:r>
            <a:r>
              <a:rPr lang="de-DE" b="1" dirty="0" smtClean="0">
                <a:cs typeface="Arial" pitchFamily="34" charset="0"/>
              </a:rPr>
              <a:t>Anpassung behinderter Menschen an die Norm </a:t>
            </a:r>
            <a:r>
              <a:rPr lang="de-DE" dirty="0" smtClean="0">
                <a:cs typeface="Arial" pitchFamily="34" charset="0"/>
              </a:rPr>
              <a:t>und die gesellschaftlichen Anforderungen erreichen</a:t>
            </a:r>
          </a:p>
          <a:p>
            <a:pPr eaLnBrk="1" hangingPunct="1">
              <a:buFont typeface="Wingdings" pitchFamily="2" charset="2"/>
              <a:buNone/>
            </a:pPr>
            <a:endParaRPr lang="de-DE" dirty="0" smtClean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Inklusion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060848"/>
            <a:ext cx="8157592" cy="40939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Gesellschaft ist so gestaltet, </a:t>
            </a:r>
            <a:r>
              <a:rPr lang="de-DE" dirty="0" smtClean="0"/>
              <a:t>dass </a:t>
            </a:r>
            <a:r>
              <a:rPr lang="de-DE" b="1" dirty="0" smtClean="0"/>
              <a:t>alle dazugehören </a:t>
            </a:r>
            <a:r>
              <a:rPr lang="de-DE" dirty="0" smtClean="0"/>
              <a:t>können, weil sie allen gerecht wird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/>
              <a:t>Integration…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1560" y="1772816"/>
            <a:ext cx="5256584" cy="47525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200" dirty="0" smtClean="0"/>
              <a:t>Exkurs:</a:t>
            </a:r>
            <a:r>
              <a:rPr lang="de-DE" sz="3200" b="1" dirty="0" smtClean="0"/>
              <a:t> Übersetzung</a:t>
            </a:r>
            <a:r>
              <a:rPr lang="de-DE" sz="3200" dirty="0" smtClean="0"/>
              <a:t> der UN-BRK von englischer in deutsche Sprache verwendet „Integration“ statt „</a:t>
            </a:r>
            <a:r>
              <a:rPr lang="de-DE" sz="3200" dirty="0" err="1" smtClean="0"/>
              <a:t>inclusion</a:t>
            </a:r>
            <a:r>
              <a:rPr lang="de-DE" sz="3200" dirty="0" smtClean="0"/>
              <a:t>“</a:t>
            </a:r>
          </a:p>
          <a:p>
            <a:pPr>
              <a:lnSpc>
                <a:spcPct val="90000"/>
              </a:lnSpc>
            </a:pPr>
            <a:r>
              <a:rPr lang="de-DE" sz="3200" dirty="0" smtClean="0"/>
              <a:t> </a:t>
            </a:r>
            <a:r>
              <a:rPr lang="de-DE" sz="3200" dirty="0" smtClean="0"/>
              <a:t>Schattenübersetzung der Zivilgesellschaft stellt dies richtig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  <p:pic>
        <p:nvPicPr>
          <p:cNvPr id="6" name="Picture 7" descr="C:\Users\Wiebkes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204864"/>
            <a:ext cx="2355358" cy="339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 7" descr="ANd9GcQirv8hkisWgLCAZC6r6xDga8TeQY7Sg2PIjC9t6r2DMczEI7_6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1340768"/>
            <a:ext cx="6756167" cy="478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/>
              <a:t>Allgemeines:</a:t>
            </a:r>
            <a:r>
              <a:rPr lang="de-DE" dirty="0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001000" cy="47005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de-DE" dirty="0" smtClean="0"/>
              <a:t>Was sind die Vereinten Nationen (United </a:t>
            </a:r>
            <a:r>
              <a:rPr lang="de-DE" dirty="0" err="1" smtClean="0"/>
              <a:t>Nations</a:t>
            </a:r>
            <a:r>
              <a:rPr lang="de-DE" dirty="0" smtClean="0"/>
              <a:t>)?</a:t>
            </a:r>
          </a:p>
          <a:p>
            <a:pPr eaLnBrk="1" hangingPunct="1"/>
            <a:r>
              <a:rPr lang="de-DE" dirty="0" smtClean="0"/>
              <a:t>Hintergrund: Völkerbund nach 1.Weltkrieg, 1945 dann 51 Gründungsmitglieder, Allgemeine Erklärung der Menschenrechte 1948</a:t>
            </a:r>
          </a:p>
          <a:p>
            <a:pPr eaLnBrk="1" hangingPunct="1">
              <a:buFont typeface="Symbol" pitchFamily="18" charset="2"/>
              <a:buChar char="-"/>
            </a:pPr>
            <a:r>
              <a:rPr lang="de-DE" dirty="0" smtClean="0"/>
              <a:t>heute: 193 Staaten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Frieden sichern, Menschenrechte 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dirty="0" smtClean="0"/>
              <a:t>   schützen</a:t>
            </a:r>
          </a:p>
          <a:p>
            <a:pPr eaLnBrk="1" hangingPunct="1"/>
            <a:endParaRPr lang="de-DE" dirty="0" smtClean="0"/>
          </a:p>
          <a:p>
            <a:pPr eaLnBrk="1" hangingPunct="1">
              <a:buFont typeface="Wingdings" pitchFamily="2" charset="2"/>
              <a:buNone/>
            </a:pPr>
            <a:endParaRPr lang="de-DE" dirty="0" smtClean="0"/>
          </a:p>
          <a:p>
            <a:pPr eaLnBrk="1" hangingPunct="1"/>
            <a:endParaRPr lang="de-DE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Inklusion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844824"/>
            <a:ext cx="8013576" cy="430993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dirty="0" smtClean="0"/>
              <a:t>Vielfalt der Gesellschaft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Inklusion betrifft aber nicht nur Schul-Debatte sondern alle Lebensbereiche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Gilt nicht nur für behinderte Menschen!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  <p:pic>
        <p:nvPicPr>
          <p:cNvPr id="6" name="Picture 5" descr="C:\Users\Wiebkes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149080"/>
            <a:ext cx="4247257" cy="186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Behinderte Frauen</a:t>
            </a:r>
            <a:endParaRPr lang="de-DE" b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ISL e.V. </a:t>
            </a:r>
            <a:endParaRPr lang="de-DE" dirty="0"/>
          </a:p>
        </p:txBody>
      </p:sp>
      <p:pic>
        <p:nvPicPr>
          <p:cNvPr id="6" name="Picture 4" descr="Fra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1470236" cy="474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ollstuhlfahrer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0760" y="1837678"/>
            <a:ext cx="2907623" cy="43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Familie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028256" cy="4353347"/>
          </a:xfrm>
        </p:spPr>
        <p:txBody>
          <a:bodyPr/>
          <a:lstStyle/>
          <a:p>
            <a:r>
              <a:rPr lang="de-DE" sz="3200" dirty="0" smtClean="0"/>
              <a:t>Zuhause bleiben können</a:t>
            </a:r>
          </a:p>
          <a:p>
            <a:endParaRPr lang="de-DE" sz="3200" dirty="0" smtClean="0"/>
          </a:p>
          <a:p>
            <a:r>
              <a:rPr lang="de-DE" sz="3200" dirty="0" smtClean="0"/>
              <a:t>Unterstützung</a:t>
            </a:r>
          </a:p>
          <a:p>
            <a:pPr>
              <a:buNone/>
            </a:pPr>
            <a:r>
              <a:rPr lang="de-DE" sz="3200" dirty="0" smtClean="0"/>
              <a:t>	für die Familie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ISL e.V. </a:t>
            </a:r>
            <a:endParaRPr lang="de-DE" dirty="0"/>
          </a:p>
        </p:txBody>
      </p:sp>
      <p:pic>
        <p:nvPicPr>
          <p:cNvPr id="6" name="Picture 4" descr="Famil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6813" y="1916832"/>
            <a:ext cx="345757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Berichte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552" y="1772816"/>
            <a:ext cx="3956248" cy="435334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 smtClean="0"/>
              <a:t>Wie leben behinderte Menschen?</a:t>
            </a:r>
          </a:p>
          <a:p>
            <a:pPr>
              <a:lnSpc>
                <a:spcPct val="90000"/>
              </a:lnSpc>
            </a:pPr>
            <a:r>
              <a:rPr lang="de-DE" sz="3200" dirty="0" smtClean="0"/>
              <a:t>Was brauchen behinderte Menschen?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ISL e.V. </a:t>
            </a:r>
            <a:endParaRPr lang="de-DE" dirty="0"/>
          </a:p>
        </p:txBody>
      </p:sp>
      <p:pic>
        <p:nvPicPr>
          <p:cNvPr id="6" name="Picture 4" descr="Öffentlichkeitsarbe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807" y="1916832"/>
            <a:ext cx="3339073" cy="294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Gleiche Rechte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xfrm>
            <a:off x="539552" y="1916832"/>
            <a:ext cx="3968180" cy="1152128"/>
          </a:xfrm>
        </p:spPr>
        <p:txBody>
          <a:bodyPr>
            <a:noAutofit/>
          </a:bodyPr>
          <a:lstStyle/>
          <a:p>
            <a:r>
              <a:rPr lang="de-DE" dirty="0" smtClean="0"/>
              <a:t>Behinderte Menschen </a:t>
            </a:r>
          </a:p>
          <a:p>
            <a:r>
              <a:rPr lang="de-DE" dirty="0" smtClean="0"/>
              <a:t>haben die gleichen Rechte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"/>
          </p:nvPr>
        </p:nvSpPr>
        <p:spPr>
          <a:xfrm>
            <a:off x="4572000" y="1700808"/>
            <a:ext cx="4248472" cy="1296144"/>
          </a:xfrm>
        </p:spPr>
        <p:txBody>
          <a:bodyPr>
            <a:normAutofit/>
          </a:bodyPr>
          <a:lstStyle/>
          <a:p>
            <a:r>
              <a:rPr lang="de-DE" dirty="0" smtClean="0"/>
              <a:t>Unterstützung bei Rechten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ISL e.V. </a:t>
            </a:r>
            <a:endParaRPr lang="de-DE" dirty="0"/>
          </a:p>
        </p:txBody>
      </p:sp>
      <p:pic>
        <p:nvPicPr>
          <p:cNvPr id="11" name="Picture 4" descr="Gesetz-Gesetzbu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538263"/>
            <a:ext cx="1677040" cy="218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gesetzl-Betreueri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223" y="3327978"/>
            <a:ext cx="2640954" cy="233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Wohnen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40188" cy="1080120"/>
          </a:xfrm>
        </p:spPr>
        <p:txBody>
          <a:bodyPr/>
          <a:lstStyle/>
          <a:p>
            <a:r>
              <a:rPr lang="de-DE" dirty="0" smtClean="0"/>
              <a:t>Selbst bestimmen:</a:t>
            </a:r>
          </a:p>
          <a:p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Wo will ich wohnen?</a:t>
            </a:r>
          </a:p>
          <a:p>
            <a:r>
              <a:rPr lang="de-DE" dirty="0" smtClean="0"/>
              <a:t>Mit wem will ich wohnen?</a:t>
            </a:r>
          </a:p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4041775" cy="1152128"/>
          </a:xfrm>
        </p:spPr>
        <p:txBody>
          <a:bodyPr/>
          <a:lstStyle/>
          <a:p>
            <a:r>
              <a:rPr lang="de-DE" dirty="0" smtClean="0"/>
              <a:t>Unterstützung:</a:t>
            </a:r>
          </a:p>
          <a:p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da wo ich wohne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ISL e.V. </a:t>
            </a:r>
            <a:endParaRPr lang="de-DE" dirty="0"/>
          </a:p>
        </p:txBody>
      </p:sp>
      <p:pic>
        <p:nvPicPr>
          <p:cNvPr id="15" name="Picture 4" descr="selbstbestimmt woh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73016"/>
            <a:ext cx="2664296" cy="266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koch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30428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Arbeit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>
          <a:xfrm>
            <a:off x="539552" y="1772816"/>
            <a:ext cx="4608512" cy="46085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de-DE" sz="3200" dirty="0" smtClean="0"/>
              <a:t>Selbst bestimmen:</a:t>
            </a:r>
          </a:p>
          <a:p>
            <a:pPr>
              <a:buNone/>
            </a:pPr>
            <a:endParaRPr lang="de-DE" sz="3200" dirty="0" smtClean="0"/>
          </a:p>
          <a:p>
            <a:r>
              <a:rPr lang="de-DE" sz="3200" dirty="0" smtClean="0"/>
              <a:t>Wo will ich arbeiten?</a:t>
            </a:r>
          </a:p>
          <a:p>
            <a:endParaRPr lang="de-DE" sz="3200" dirty="0" smtClean="0"/>
          </a:p>
          <a:p>
            <a:r>
              <a:rPr lang="de-DE" sz="3200" dirty="0" smtClean="0"/>
              <a:t>Arbeits-Plätze </a:t>
            </a:r>
          </a:p>
          <a:p>
            <a:pPr>
              <a:buNone/>
            </a:pPr>
            <a:r>
              <a:rPr lang="de-DE" sz="3200" dirty="0" smtClean="0"/>
              <a:t>	außerhalb der Werkstatt</a:t>
            </a:r>
          </a:p>
          <a:p>
            <a:pPr>
              <a:buNone/>
            </a:pPr>
            <a:endParaRPr lang="de-DE" sz="3200" dirty="0" smtClean="0"/>
          </a:p>
          <a:p>
            <a:r>
              <a:rPr lang="de-DE" sz="3200" dirty="0" smtClean="0"/>
              <a:t>Gerechte Bezahlung</a:t>
            </a:r>
          </a:p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Mensch zuerst 2011 © ISL e.V. </a:t>
            </a:r>
            <a:endParaRPr lang="de-DE"/>
          </a:p>
        </p:txBody>
      </p:sp>
      <p:pic>
        <p:nvPicPr>
          <p:cNvPr id="11" name="Picture 4" descr="reparier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72816"/>
            <a:ext cx="2144684" cy="230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Grundsicherun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509121"/>
            <a:ext cx="1644316" cy="137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Partnerschaft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539552" y="1916832"/>
            <a:ext cx="4040188" cy="792088"/>
          </a:xfrm>
        </p:spPr>
        <p:txBody>
          <a:bodyPr/>
          <a:lstStyle/>
          <a:p>
            <a:r>
              <a:rPr lang="de-DE" sz="2800" dirty="0" smtClean="0"/>
              <a:t>Wie alle Menschen:</a:t>
            </a:r>
          </a:p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800" dirty="0" smtClean="0"/>
              <a:t>Partner / Partnerin aussuchen</a:t>
            </a:r>
          </a:p>
          <a:p>
            <a:pPr>
              <a:lnSpc>
                <a:spcPct val="90000"/>
              </a:lnSpc>
            </a:pPr>
            <a:r>
              <a:rPr lang="de-DE" sz="2800" dirty="0" smtClean="0"/>
              <a:t>Heiraten</a:t>
            </a:r>
          </a:p>
          <a:p>
            <a:pPr>
              <a:lnSpc>
                <a:spcPct val="90000"/>
              </a:lnSpc>
            </a:pPr>
            <a:r>
              <a:rPr lang="de-DE" sz="2800" dirty="0" smtClean="0"/>
              <a:t>Kinder bekommen</a:t>
            </a:r>
          </a:p>
          <a:p>
            <a:pPr>
              <a:lnSpc>
                <a:spcPct val="90000"/>
              </a:lnSpc>
            </a:pPr>
            <a:endParaRPr lang="de-DE" sz="2800" dirty="0" smtClean="0"/>
          </a:p>
          <a:p>
            <a:pPr>
              <a:lnSpc>
                <a:spcPct val="90000"/>
              </a:lnSpc>
            </a:pPr>
            <a:endParaRPr lang="de-DE" sz="2800" dirty="0" smtClean="0"/>
          </a:p>
          <a:p>
            <a:pPr>
              <a:lnSpc>
                <a:spcPct val="90000"/>
              </a:lnSpc>
            </a:pPr>
            <a:r>
              <a:rPr lang="de-DE" sz="2800" dirty="0" smtClean="0"/>
              <a:t>Unterstützung in der Familie</a:t>
            </a:r>
            <a:endParaRPr lang="de-DE" sz="28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Mensch zuerst 2011 © ISL e.V. </a:t>
            </a:r>
            <a:endParaRPr lang="de-DE"/>
          </a:p>
        </p:txBody>
      </p:sp>
      <p:pic>
        <p:nvPicPr>
          <p:cNvPr id="8" name="Picture 4" descr="küs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2088232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Famili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56992"/>
            <a:ext cx="2376263" cy="293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Gesundheit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395536" y="2708920"/>
            <a:ext cx="4112196" cy="3489251"/>
          </a:xfrm>
        </p:spPr>
        <p:txBody>
          <a:bodyPr>
            <a:normAutofit/>
          </a:bodyPr>
          <a:lstStyle/>
          <a:p>
            <a:r>
              <a:rPr lang="de-DE" sz="3200" dirty="0" smtClean="0"/>
              <a:t>Gut behandeln</a:t>
            </a:r>
          </a:p>
          <a:p>
            <a:r>
              <a:rPr lang="de-DE" sz="3200" dirty="0" smtClean="0"/>
              <a:t>Ernst nehmen</a:t>
            </a:r>
          </a:p>
          <a:p>
            <a:r>
              <a:rPr lang="de-DE" sz="3200" dirty="0" smtClean="0"/>
              <a:t>Leichte Sprache</a:t>
            </a:r>
          </a:p>
          <a:p>
            <a:endParaRPr lang="de-DE" sz="3200" dirty="0" smtClean="0"/>
          </a:p>
          <a:p>
            <a:pPr>
              <a:buNone/>
            </a:pPr>
            <a:endParaRPr lang="de-DE" sz="320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3"/>
          </p:nvPr>
        </p:nvSpPr>
        <p:spPr>
          <a:xfrm>
            <a:off x="4644008" y="1700808"/>
            <a:ext cx="4041775" cy="864096"/>
          </a:xfrm>
        </p:spPr>
        <p:txBody>
          <a:bodyPr>
            <a:noAutofit/>
          </a:bodyPr>
          <a:lstStyle/>
          <a:p>
            <a:r>
              <a:rPr lang="de-DE" sz="2800" dirty="0" smtClean="0"/>
              <a:t>Nicht gegen den Willen: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644008" y="2708920"/>
            <a:ext cx="4041775" cy="3489250"/>
          </a:xfrm>
        </p:spPr>
        <p:txBody>
          <a:bodyPr/>
          <a:lstStyle/>
          <a:p>
            <a:r>
              <a:rPr lang="de-DE" sz="3200" dirty="0" smtClean="0"/>
              <a:t>Untersuchen</a:t>
            </a:r>
          </a:p>
          <a:p>
            <a:r>
              <a:rPr lang="de-DE" sz="3200" dirty="0" smtClean="0"/>
              <a:t>Operieren</a:t>
            </a:r>
          </a:p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ISL e.V. </a:t>
            </a:r>
            <a:endParaRPr lang="de-DE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Barriere-Freiheit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552" y="1772816"/>
            <a:ext cx="3956248" cy="4353347"/>
          </a:xfrm>
        </p:spPr>
        <p:txBody>
          <a:bodyPr>
            <a:normAutofit/>
          </a:bodyPr>
          <a:lstStyle/>
          <a:p>
            <a:r>
              <a:rPr lang="de-DE" sz="3200" dirty="0" smtClean="0"/>
              <a:t>Die Hindernisse müssen weg!</a:t>
            </a:r>
          </a:p>
          <a:p>
            <a:endParaRPr lang="de-DE" sz="3200" dirty="0" smtClean="0"/>
          </a:p>
          <a:p>
            <a:endParaRPr lang="de-DE" sz="3200" dirty="0" smtClean="0"/>
          </a:p>
          <a:p>
            <a:endParaRPr lang="de-DE" sz="3200" dirty="0" smtClean="0"/>
          </a:p>
          <a:p>
            <a:r>
              <a:rPr lang="de-DE" sz="3200" dirty="0" smtClean="0"/>
              <a:t>Leichte Sprache</a:t>
            </a:r>
            <a:endParaRPr lang="de-DE" sz="32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ISL e.V. </a:t>
            </a:r>
            <a:endParaRPr lang="de-DE" dirty="0"/>
          </a:p>
        </p:txBody>
      </p:sp>
      <p:pic>
        <p:nvPicPr>
          <p:cNvPr id="6" name="Picture 4" descr="barrierefre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00808"/>
            <a:ext cx="2952328" cy="211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alt_Leichte_Spra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77072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kumente und Einstellungen\user\Desktop\human-rights-logo-selecte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07704" y="943538"/>
            <a:ext cx="5400600" cy="4935716"/>
          </a:xfrm>
          <a:prstGeom prst="rect">
            <a:avLst/>
          </a:prstGeom>
          <a:noFill/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Weitere zentrale Begriffe der UN-BRK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Würde</a:t>
            </a:r>
          </a:p>
          <a:p>
            <a:r>
              <a:rPr lang="de-DE" dirty="0" smtClean="0"/>
              <a:t>Teilhabe</a:t>
            </a:r>
          </a:p>
          <a:p>
            <a:r>
              <a:rPr lang="de-DE" dirty="0" smtClean="0"/>
              <a:t>Empowerment</a:t>
            </a:r>
          </a:p>
          <a:p>
            <a:r>
              <a:rPr lang="de-DE" dirty="0" smtClean="0"/>
              <a:t>Disability Mainstreaming</a:t>
            </a:r>
          </a:p>
          <a:p>
            <a:r>
              <a:rPr lang="de-DE" dirty="0" smtClean="0"/>
              <a:t>Barrierefreiheit </a:t>
            </a:r>
            <a:r>
              <a:rPr lang="de-DE" dirty="0" smtClean="0">
                <a:sym typeface="Wingdings" pitchFamily="2" charset="2"/>
              </a:rPr>
              <a:t> ein kleiner Exkurs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16632"/>
            <a:ext cx="7452320" cy="1512168"/>
          </a:xfrm>
        </p:spPr>
        <p:txBody>
          <a:bodyPr/>
          <a:lstStyle/>
          <a:p>
            <a:pPr eaLnBrk="1" hangingPunct="1"/>
            <a:r>
              <a:rPr lang="de-DE" b="1" dirty="0" smtClean="0"/>
              <a:t>Exkurs Barrierefreiheit: Leichte Sprache, was ist das?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89138"/>
            <a:ext cx="8001000" cy="4267200"/>
          </a:xfrm>
        </p:spPr>
        <p:txBody>
          <a:bodyPr/>
          <a:lstStyle/>
          <a:p>
            <a:pPr eaLnBrk="1" hangingPunct="1"/>
            <a:r>
              <a:rPr lang="de-DE" dirty="0" smtClean="0"/>
              <a:t>u.a. für Menschen mit Lernschwierigkeiten, gehörlose Menschen, Menschen mit Lese- und Schreibschwierigkeiten</a:t>
            </a:r>
          </a:p>
          <a:p>
            <a:r>
              <a:rPr lang="de-DE" dirty="0" smtClean="0"/>
              <a:t>Beispiele für Leichte Sprache </a:t>
            </a:r>
            <a:r>
              <a:rPr lang="de-DE" dirty="0" smtClean="0">
                <a:sym typeface="Wingdings" pitchFamily="2" charset="2"/>
              </a:rPr>
              <a:t></a:t>
            </a:r>
            <a:endParaRPr lang="de-DE" dirty="0" smtClean="0"/>
          </a:p>
          <a:p>
            <a:pPr eaLnBrk="1" hangingPunct="1">
              <a:buFont typeface="Wingdings" pitchFamily="2" charset="2"/>
              <a:buNone/>
            </a:pPr>
            <a:endParaRPr lang="de-DE" dirty="0" smtClean="0"/>
          </a:p>
          <a:p>
            <a:pPr eaLnBrk="1" hangingPunct="1"/>
            <a:endParaRPr lang="de-DE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432413"/>
            <a:ext cx="7776863" cy="4948890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1" y="1628799"/>
            <a:ext cx="8404384" cy="4725843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/>
              <a:t>Kurz gesagt: </a:t>
            </a:r>
            <a:br>
              <a:rPr lang="de-DE" b="1" dirty="0" smtClean="0"/>
            </a:br>
            <a:r>
              <a:rPr lang="de-DE" b="1" dirty="0" smtClean="0"/>
              <a:t>2 radikal neue Ansätze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44824"/>
            <a:ext cx="8085584" cy="4309939"/>
          </a:xfrm>
        </p:spPr>
        <p:txBody>
          <a:bodyPr/>
          <a:lstStyle/>
          <a:p>
            <a:pPr eaLnBrk="1" hangingPunct="1"/>
            <a:r>
              <a:rPr lang="de-DE" dirty="0" smtClean="0"/>
              <a:t>Behinderung als Menschenrechtsthema</a:t>
            </a:r>
          </a:p>
          <a:p>
            <a:pPr eaLnBrk="1" hangingPunct="1"/>
            <a:r>
              <a:rPr lang="de-DE" dirty="0" smtClean="0"/>
              <a:t>Beteiligung  behinderter Menschen und ihrer Verbände muss unter dem Motto „Nichts über uns OHNE uns!“ in allen Phasen der Umsetzung realisiert werden.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/>
              <a:t>Umsetzung der UN-BRK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916832"/>
            <a:ext cx="7941568" cy="4237931"/>
          </a:xfrm>
        </p:spPr>
        <p:txBody>
          <a:bodyPr/>
          <a:lstStyle/>
          <a:p>
            <a:pPr eaLnBrk="1" hangingPunct="1"/>
            <a:r>
              <a:rPr lang="de-DE" dirty="0" smtClean="0"/>
              <a:t>„Nichts über uns ohne uns“: Übersetzung des Textes in amtliche deutsche Sprache (abgestimmt mit Österreich, Lichtenstein, Schweiz, Deutschland): </a:t>
            </a:r>
          </a:p>
          <a:p>
            <a:pPr eaLnBrk="1" hangingPunct="1">
              <a:buFont typeface="Symbol" pitchFamily="18" charset="2"/>
              <a:buChar char="-"/>
            </a:pPr>
            <a:r>
              <a:rPr lang="de-DE" dirty="0" smtClean="0"/>
              <a:t>  Schattenübersetzung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/>
              <a:t>der Pflichtentrias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844824"/>
            <a:ext cx="8013576" cy="430993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dirty="0" smtClean="0"/>
              <a:t>Achtung: der Staat respektiert die Menschenrechte des behinderten Menschen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Schutz: Maßnahmen, um den Menschen vor Menschenrechtsverletzungen durch Dritte zu schützen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Gewährleistung: Vorgaben der Konvention erfüllen!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Was kann man tun?</a:t>
            </a:r>
            <a:endParaRPr lang="de-DE" b="1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539552" y="1772816"/>
            <a:ext cx="3956248" cy="4353347"/>
          </a:xfrm>
        </p:spPr>
        <p:txBody>
          <a:bodyPr>
            <a:normAutofit/>
          </a:bodyPr>
          <a:lstStyle/>
          <a:p>
            <a:r>
              <a:rPr lang="de-DE" sz="3200" dirty="0" smtClean="0"/>
              <a:t>Der Staat:</a:t>
            </a:r>
          </a:p>
          <a:p>
            <a:pPr>
              <a:buFont typeface="Symbol" pitchFamily="18" charset="2"/>
              <a:buChar char="-"/>
            </a:pPr>
            <a:r>
              <a:rPr lang="de-DE" sz="3200" dirty="0" smtClean="0"/>
              <a:t>Gesetze überarbeiten</a:t>
            </a:r>
          </a:p>
          <a:p>
            <a:pPr>
              <a:buFont typeface="Symbol" pitchFamily="18" charset="2"/>
              <a:buChar char="-"/>
            </a:pPr>
            <a:r>
              <a:rPr lang="de-DE" sz="3200" dirty="0" smtClean="0"/>
              <a:t>Berichte schreiben</a:t>
            </a:r>
          </a:p>
          <a:p>
            <a:pPr>
              <a:buFont typeface="Symbol" pitchFamily="18" charset="2"/>
              <a:buChar char="-"/>
            </a:pPr>
            <a:r>
              <a:rPr lang="de-DE" sz="3200" dirty="0" smtClean="0"/>
              <a:t>Gesetze einhalten</a:t>
            </a:r>
          </a:p>
          <a:p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788024" y="1772816"/>
            <a:ext cx="3898776" cy="4353347"/>
          </a:xfrm>
        </p:spPr>
        <p:txBody>
          <a:bodyPr>
            <a:normAutofit/>
          </a:bodyPr>
          <a:lstStyle/>
          <a:p>
            <a:r>
              <a:rPr lang="de-DE" sz="3200" dirty="0" smtClean="0"/>
              <a:t>Zivilgesellschaft:</a:t>
            </a:r>
          </a:p>
          <a:p>
            <a:pPr>
              <a:buFont typeface="Symbol" pitchFamily="18" charset="2"/>
              <a:buChar char="-"/>
            </a:pPr>
            <a:r>
              <a:rPr lang="de-DE" sz="3200" dirty="0" smtClean="0"/>
              <a:t>„Nichts über uns ohne uns“ realisieren</a:t>
            </a:r>
          </a:p>
          <a:p>
            <a:pPr>
              <a:buFont typeface="Symbol" pitchFamily="18" charset="2"/>
              <a:buChar char="-"/>
            </a:pPr>
            <a:r>
              <a:rPr lang="de-DE" sz="3200" dirty="0" smtClean="0"/>
              <a:t>Rechte einfordern</a:t>
            </a:r>
          </a:p>
          <a:p>
            <a:pPr>
              <a:buFont typeface="Symbol" pitchFamily="18" charset="2"/>
              <a:buChar char="-"/>
            </a:pPr>
            <a:r>
              <a:rPr lang="de-DE" sz="3200" dirty="0" smtClean="0"/>
              <a:t>Beteiligungs-</a:t>
            </a:r>
            <a:r>
              <a:rPr lang="de-DE" sz="3200" dirty="0" err="1" smtClean="0"/>
              <a:t>möglichkeiten</a:t>
            </a:r>
            <a:r>
              <a:rPr lang="de-DE" sz="3200" dirty="0" smtClean="0"/>
              <a:t> nutzen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72816"/>
            <a:ext cx="8085584" cy="4381947"/>
          </a:xfrm>
        </p:spPr>
        <p:txBody>
          <a:bodyPr/>
          <a:lstStyle/>
          <a:p>
            <a:pPr eaLnBrk="1" hangingPunct="1"/>
            <a:r>
              <a:rPr lang="de-DE" dirty="0" smtClean="0"/>
              <a:t>Eine staatliche Anlaufstelle muss eingerichtet werden: Bundesministerium für Arbeit und Soziales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/>
              <a:t>Wie setze ich meine Rechte durch?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001000" cy="4629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dirty="0" smtClean="0"/>
              <a:t>UN-BRK ist geltendes, bindendes Recht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Aber keine Klagemöglichkeit bei den Vereinten Nationen: ist der Rechtsweg in Deutschland ausgeschöpft, kann man Beschwerde beim Ausschuss für die Rechte von Menschen mit Behinderungen einlegen </a:t>
            </a:r>
            <a:r>
              <a:rPr lang="de-DE" dirty="0" smtClean="0">
                <a:sym typeface="Wingdings" pitchFamily="2" charset="2"/>
              </a:rPr>
              <a:t> Verfahren s. Zusatzprotokoll</a:t>
            </a:r>
            <a:endParaRPr lang="de-DE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/>
              <a:t>Allgemeines: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157592" cy="4381947"/>
          </a:xfrm>
        </p:spPr>
        <p:txBody>
          <a:bodyPr/>
          <a:lstStyle/>
          <a:p>
            <a:pPr eaLnBrk="1" hangingPunct="1"/>
            <a:r>
              <a:rPr lang="de-DE" dirty="0" smtClean="0"/>
              <a:t>Was sind Menschenrechte?</a:t>
            </a:r>
          </a:p>
          <a:p>
            <a:pPr eaLnBrk="1" hangingPunct="1">
              <a:buFont typeface="Wingdings" pitchFamily="2" charset="2"/>
              <a:buNone/>
            </a:pPr>
            <a:endParaRPr lang="de-DE" dirty="0" smtClean="0"/>
          </a:p>
          <a:p>
            <a:pPr eaLnBrk="1" hangingPunct="1">
              <a:buFont typeface="Symbol" pitchFamily="18" charset="2"/>
              <a:buChar char="-"/>
            </a:pPr>
            <a:r>
              <a:rPr lang="de-DE" dirty="0" smtClean="0"/>
              <a:t>abstrakt? juristisch?</a:t>
            </a:r>
          </a:p>
          <a:p>
            <a:pPr eaLnBrk="1" hangingPunct="1">
              <a:buFont typeface="Symbol" pitchFamily="18" charset="2"/>
              <a:buChar char="-"/>
            </a:pPr>
            <a:r>
              <a:rPr lang="de-DE" dirty="0" smtClean="0"/>
              <a:t>aufgrund des Mensch-Seins mit                     gleichen Rechten ausgestattet</a:t>
            </a:r>
          </a:p>
          <a:p>
            <a:pPr eaLnBrk="1" hangingPunct="1">
              <a:buFont typeface="Symbol" pitchFamily="18" charset="2"/>
              <a:buChar char="-"/>
            </a:pPr>
            <a:r>
              <a:rPr lang="de-DE" dirty="0" smtClean="0"/>
              <a:t>Grundrechte, die allen zustehen – unabhängig von Staatsangehörigkeit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/>
              <a:t>Überwachung der Umsetzung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72816"/>
            <a:ext cx="8013576" cy="4381947"/>
          </a:xfrm>
        </p:spPr>
        <p:txBody>
          <a:bodyPr/>
          <a:lstStyle/>
          <a:p>
            <a:pPr eaLnBrk="1" hangingPunct="1"/>
            <a:r>
              <a:rPr lang="de-DE" dirty="0" smtClean="0"/>
              <a:t>UN-BRK-Ausschuss:</a:t>
            </a:r>
          </a:p>
          <a:p>
            <a:pPr eaLnBrk="1" hangingPunct="1">
              <a:buFontTx/>
              <a:buChar char="-"/>
            </a:pPr>
            <a:r>
              <a:rPr lang="de-DE" dirty="0" smtClean="0"/>
              <a:t>bekommen Staatenberichte, prüfen die Entwicklungen und geben Bewertung ab</a:t>
            </a:r>
          </a:p>
          <a:p>
            <a:pPr eaLnBrk="1" hangingPunct="1">
              <a:buFontTx/>
              <a:buChar char="-"/>
            </a:pPr>
            <a:r>
              <a:rPr lang="de-DE" dirty="0" smtClean="0"/>
              <a:t>Staatenberichte in regelmäßigen Abständen</a:t>
            </a:r>
          </a:p>
          <a:p>
            <a:pPr eaLnBrk="1" hangingPunct="1">
              <a:buFontTx/>
              <a:buChar char="-"/>
            </a:pPr>
            <a:r>
              <a:rPr lang="de-DE" dirty="0" smtClean="0"/>
              <a:t>Schattenberichte der Zivilgesellschaft</a:t>
            </a:r>
          </a:p>
          <a:p>
            <a:pPr eaLnBrk="1" hangingPunct="1">
              <a:buFontTx/>
              <a:buNone/>
            </a:pPr>
            <a:endParaRPr lang="de-DE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844824"/>
            <a:ext cx="7941568" cy="4309939"/>
          </a:xfrm>
        </p:spPr>
        <p:txBody>
          <a:bodyPr/>
          <a:lstStyle/>
          <a:p>
            <a:pPr eaLnBrk="1" hangingPunct="1"/>
            <a:r>
              <a:rPr lang="de-DE" dirty="0" smtClean="0"/>
              <a:t>Zivilgesellschaft: Schattenberichte, lokale, </a:t>
            </a:r>
            <a:r>
              <a:rPr lang="de-DE" dirty="0" smtClean="0"/>
              <a:t>bundesweite &amp; </a:t>
            </a:r>
            <a:r>
              <a:rPr lang="de-DE" dirty="0" smtClean="0"/>
              <a:t>internationale Aktionen; Bewusstseinsbildung; BRK-Allianz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844824"/>
            <a:ext cx="8013576" cy="4309939"/>
          </a:xfrm>
        </p:spPr>
        <p:txBody>
          <a:bodyPr/>
          <a:lstStyle/>
          <a:p>
            <a:pPr eaLnBrk="1" hangingPunct="1"/>
            <a:r>
              <a:rPr lang="de-DE" dirty="0" err="1" smtClean="0"/>
              <a:t>Monitoring</a:t>
            </a:r>
            <a:r>
              <a:rPr lang="de-DE" dirty="0" smtClean="0"/>
              <a:t>-Stelle am Deutschen Institut für Menschenrechte: unabhängig; Politikberatung; zwischen Bundespolitik und Zivilgesellschaft</a:t>
            </a:r>
          </a:p>
          <a:p>
            <a:pPr eaLnBrk="1" hangingPunct="1">
              <a:buFont typeface="Wingdings" pitchFamily="2" charset="2"/>
              <a:buNone/>
            </a:pPr>
            <a:endParaRPr lang="de-DE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/>
              <a:t>Perspektive…???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916832"/>
            <a:ext cx="7941568" cy="4237931"/>
          </a:xfrm>
        </p:spPr>
        <p:txBody>
          <a:bodyPr/>
          <a:lstStyle/>
          <a:p>
            <a:pPr eaLnBrk="1" hangingPunct="1"/>
            <a:r>
              <a:rPr lang="de-DE" dirty="0" smtClean="0"/>
              <a:t>Aktivität der Zivilgesellschaft</a:t>
            </a:r>
          </a:p>
          <a:p>
            <a:pPr eaLnBrk="1" hangingPunct="1"/>
            <a:r>
              <a:rPr lang="de-DE" dirty="0" smtClean="0"/>
              <a:t>Bewusstseinsbildung</a:t>
            </a:r>
          </a:p>
          <a:p>
            <a:pPr eaLnBrk="1" hangingPunct="1"/>
            <a:r>
              <a:rPr lang="de-DE" dirty="0" smtClean="0"/>
              <a:t>UN-BRK ist sehr gutes Werkzeug</a:t>
            </a:r>
          </a:p>
          <a:p>
            <a:pPr eaLnBrk="1" hangingPunct="1"/>
            <a:endParaRPr lang="de-DE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274638"/>
            <a:ext cx="745232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Wer noch mehr wissen möchte…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72816"/>
            <a:ext cx="8085584" cy="4381947"/>
          </a:xfrm>
        </p:spPr>
        <p:txBody>
          <a:bodyPr/>
          <a:lstStyle/>
          <a:p>
            <a:r>
              <a:rPr lang="de-DE" dirty="0" smtClean="0">
                <a:hlinkClick r:id="rId2"/>
              </a:rPr>
              <a:t>www.un.org</a:t>
            </a:r>
            <a:endParaRPr lang="de-DE" dirty="0" smtClean="0"/>
          </a:p>
          <a:p>
            <a:r>
              <a:rPr lang="de-DE" dirty="0" smtClean="0">
                <a:hlinkClick r:id="rId3"/>
              </a:rPr>
              <a:t>www.ohchr.org</a:t>
            </a:r>
            <a:endParaRPr lang="de-DE" dirty="0" smtClean="0"/>
          </a:p>
          <a:p>
            <a:r>
              <a:rPr lang="de-DE" dirty="0" smtClean="0">
                <a:hlinkClick r:id="rId4"/>
              </a:rPr>
              <a:t>www.institut-fuer-menschenrechte.de</a:t>
            </a:r>
            <a:endParaRPr lang="de-DE" dirty="0" smtClean="0"/>
          </a:p>
          <a:p>
            <a:r>
              <a:rPr lang="de-DE" dirty="0" smtClean="0">
                <a:hlinkClick r:id="rId5"/>
              </a:rPr>
              <a:t>www.ich-kenne-meine-rechte.de</a:t>
            </a:r>
            <a:r>
              <a:rPr lang="de-DE" dirty="0" smtClean="0"/>
              <a:t> </a:t>
            </a:r>
          </a:p>
          <a:p>
            <a:r>
              <a:rPr lang="de-DE" dirty="0" smtClean="0">
                <a:hlinkClick r:id="rId6"/>
              </a:rPr>
              <a:t>http://www.hubbe-cartoons.de/</a:t>
            </a:r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0" y="2348880"/>
            <a:ext cx="9144000" cy="2808312"/>
          </a:xfrm>
        </p:spPr>
        <p:txBody>
          <a:bodyPr>
            <a:normAutofit/>
          </a:bodyPr>
          <a:lstStyle/>
          <a:p>
            <a:r>
              <a:rPr lang="de-DE" sz="3600" dirty="0" smtClean="0"/>
              <a:t>Gemeinsam für Menschenrechte - Selbstbestimmung - Empowerment</a:t>
            </a:r>
            <a:endParaRPr lang="de-DE" sz="3600" dirty="0" smtClean="0">
              <a:hlinkClick r:id="rId2"/>
            </a:endParaRPr>
          </a:p>
          <a:p>
            <a:r>
              <a:rPr lang="de-DE" dirty="0" smtClean="0">
                <a:hlinkClick r:id="rId2"/>
              </a:rPr>
              <a:t>www.isl-ev.de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smtClean="0"/>
              <a:t>Zur Entstehung der UN-BRK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1993: UN-Sonderberichterstatter Leandro </a:t>
            </a:r>
            <a:r>
              <a:rPr lang="de-DE" dirty="0" err="1" smtClean="0"/>
              <a:t>Despouy</a:t>
            </a:r>
            <a:r>
              <a:rPr lang="de-DE" dirty="0" smtClean="0"/>
              <a:t> berichtet über </a:t>
            </a:r>
            <a:r>
              <a:rPr lang="de-DE" b="1" dirty="0" smtClean="0"/>
              <a:t>massive Menschenrechtsverletz-</a:t>
            </a:r>
            <a:r>
              <a:rPr lang="de-DE" b="1" dirty="0" err="1" smtClean="0"/>
              <a:t>ungen</a:t>
            </a:r>
            <a:r>
              <a:rPr lang="de-DE" b="1" dirty="0" smtClean="0"/>
              <a:t> </a:t>
            </a:r>
            <a:r>
              <a:rPr lang="de-DE" dirty="0" smtClean="0"/>
              <a:t>von Menschen mit Behinderungen</a:t>
            </a:r>
          </a:p>
          <a:p>
            <a:pPr eaLnBrk="1" hangingPunct="1">
              <a:buFont typeface="Wingdings" pitchFamily="2" charset="2"/>
              <a:buNone/>
            </a:pPr>
            <a:endParaRPr lang="de-DE" sz="3200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  <p:pic>
        <p:nvPicPr>
          <p:cNvPr id="5" name="Picture 5" descr="C:\Users\Wiebkes\Desktop\Gesetz-U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87863"/>
            <a:ext cx="3665096" cy="367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Beispiele: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552" y="1700808"/>
            <a:ext cx="3956248" cy="442535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de-DE" sz="3200" dirty="0" smtClean="0"/>
              <a:t>Heiratsverbot, Verbot von Familiengründung</a:t>
            </a:r>
          </a:p>
          <a:p>
            <a:pPr>
              <a:spcBef>
                <a:spcPts val="1200"/>
              </a:spcBef>
            </a:pPr>
            <a:r>
              <a:rPr lang="de-DE" sz="3200" dirty="0" smtClean="0"/>
              <a:t>Zwangssterilisation</a:t>
            </a:r>
          </a:p>
          <a:p>
            <a:pPr>
              <a:spcBef>
                <a:spcPts val="1200"/>
              </a:spcBef>
            </a:pPr>
            <a:r>
              <a:rPr lang="de-DE" sz="3200" dirty="0" smtClean="0"/>
              <a:t>Verbot zu Wählen</a:t>
            </a:r>
          </a:p>
          <a:p>
            <a:pPr>
              <a:spcBef>
                <a:spcPts val="1200"/>
              </a:spcBef>
            </a:pPr>
            <a:r>
              <a:rPr lang="de-DE" sz="3200" dirty="0" smtClean="0"/>
              <a:t>Gewalt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42792" cy="4497363"/>
          </a:xfrm>
        </p:spPr>
        <p:txBody>
          <a:bodyPr>
            <a:normAutofit/>
          </a:bodyPr>
          <a:lstStyle/>
          <a:p>
            <a:r>
              <a:rPr lang="de-DE" sz="3200" dirty="0" smtClean="0"/>
              <a:t>zwangsweise Sonderbeschulung</a:t>
            </a:r>
          </a:p>
          <a:p>
            <a:r>
              <a:rPr lang="de-DE" sz="3200" dirty="0" smtClean="0"/>
              <a:t>nicht barrierefreie Verkehrsmittel und Wohnungen</a:t>
            </a:r>
          </a:p>
          <a:p>
            <a:r>
              <a:rPr lang="de-DE" sz="3200" dirty="0" smtClean="0"/>
              <a:t>gezwungene Heimunterbringung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07704" y="472132"/>
            <a:ext cx="6120680" cy="5734882"/>
          </a:xfrm>
          <a:prstGeom prst="rect">
            <a:avLst/>
          </a:prstGeom>
          <a:noFill/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ISL e.V. </a:t>
            </a:r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028256" cy="4353347"/>
          </a:xfrm>
        </p:spPr>
        <p:txBody>
          <a:bodyPr/>
          <a:lstStyle/>
          <a:p>
            <a:r>
              <a:rPr lang="de-DE" dirty="0" smtClean="0"/>
              <a:t>Studie „Human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Disability“ macht 2002 Notwendigkeit deutlich</a:t>
            </a:r>
          </a:p>
          <a:p>
            <a:r>
              <a:rPr lang="de-DE" dirty="0" smtClean="0"/>
              <a:t>2003 entscheiden die Vereinten Nationen, dass Verhandlungen beginnen sollen</a:t>
            </a:r>
          </a:p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ISL e.V. </a:t>
            </a:r>
            <a:endParaRPr lang="de-DE" dirty="0"/>
          </a:p>
        </p:txBody>
      </p:sp>
      <p:pic>
        <p:nvPicPr>
          <p:cNvPr id="6" name="Picture 4" descr="Inklus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14950" y="2204864"/>
            <a:ext cx="3589497" cy="3602026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Meti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1187</Words>
  <Application>Microsoft Office PowerPoint</Application>
  <PresentationFormat>Bildschirmpräsentation (4:3)</PresentationFormat>
  <Paragraphs>248</Paragraphs>
  <Slides>55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6" baseType="lpstr">
      <vt:lpstr>Larissa-Design</vt:lpstr>
      <vt:lpstr>Folie 1</vt:lpstr>
      <vt:lpstr>Überblick</vt:lpstr>
      <vt:lpstr>Allgemeines: </vt:lpstr>
      <vt:lpstr>Folie 4</vt:lpstr>
      <vt:lpstr>Allgemeines:</vt:lpstr>
      <vt:lpstr>Zur Entstehung der UN-BRK</vt:lpstr>
      <vt:lpstr>Beispiele:</vt:lpstr>
      <vt:lpstr>Folie 8</vt:lpstr>
      <vt:lpstr>Folie 9</vt:lpstr>
      <vt:lpstr>Der weite Weg bis zur Konvention…</vt:lpstr>
      <vt:lpstr>Folie 11</vt:lpstr>
      <vt:lpstr>Folie 12</vt:lpstr>
      <vt:lpstr>Prof. Dr. Theresia Degener    </vt:lpstr>
      <vt:lpstr>Folie 14</vt:lpstr>
      <vt:lpstr>Folie 15</vt:lpstr>
      <vt:lpstr>Konvention mit 3 Superlativen!</vt:lpstr>
      <vt:lpstr>Ziel der UN-BRK</vt:lpstr>
      <vt:lpstr>Bedeutung der UN-BRK</vt:lpstr>
      <vt:lpstr>Behinderung neu denken!</vt:lpstr>
      <vt:lpstr> Präambel der UN-BRK…</vt:lpstr>
      <vt:lpstr>Folie 21</vt:lpstr>
      <vt:lpstr>Folie 22</vt:lpstr>
      <vt:lpstr>Perspektivenwechsel:</vt:lpstr>
      <vt:lpstr>Integration?  Inklusion?</vt:lpstr>
      <vt:lpstr>Folie 25</vt:lpstr>
      <vt:lpstr>Integration</vt:lpstr>
      <vt:lpstr>Inklusion</vt:lpstr>
      <vt:lpstr>Integration…</vt:lpstr>
      <vt:lpstr>Folie 29</vt:lpstr>
      <vt:lpstr>Inklusion</vt:lpstr>
      <vt:lpstr>Behinderte Frauen</vt:lpstr>
      <vt:lpstr>Familie</vt:lpstr>
      <vt:lpstr>Berichte</vt:lpstr>
      <vt:lpstr>Gleiche Rechte</vt:lpstr>
      <vt:lpstr>Wohnen</vt:lpstr>
      <vt:lpstr>Arbeit</vt:lpstr>
      <vt:lpstr>Partnerschaft</vt:lpstr>
      <vt:lpstr>Gesundheit</vt:lpstr>
      <vt:lpstr>Barriere-Freiheit</vt:lpstr>
      <vt:lpstr>Weitere zentrale Begriffe der UN-BRK</vt:lpstr>
      <vt:lpstr>Exkurs Barrierefreiheit: Leichte Sprache, was ist das?</vt:lpstr>
      <vt:lpstr>Folie 42</vt:lpstr>
      <vt:lpstr>Folie 43</vt:lpstr>
      <vt:lpstr>Kurz gesagt:  2 radikal neue Ansätze</vt:lpstr>
      <vt:lpstr>Umsetzung der UN-BRK</vt:lpstr>
      <vt:lpstr>der Pflichtentrias</vt:lpstr>
      <vt:lpstr>Was kann man tun?</vt:lpstr>
      <vt:lpstr>Folie 48</vt:lpstr>
      <vt:lpstr>Wie setze ich meine Rechte durch?</vt:lpstr>
      <vt:lpstr>Überwachung der Umsetzung</vt:lpstr>
      <vt:lpstr>Folie 51</vt:lpstr>
      <vt:lpstr>Folie 52</vt:lpstr>
      <vt:lpstr>Perspektive…???</vt:lpstr>
      <vt:lpstr>Wer noch mehr wissen möchte…</vt:lpstr>
      <vt:lpstr>Folie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Wiebkes</dc:creator>
  <cp:lastModifiedBy>Wiebkes</cp:lastModifiedBy>
  <cp:revision>74</cp:revision>
  <dcterms:created xsi:type="dcterms:W3CDTF">2015-10-29T18:36:35Z</dcterms:created>
  <dcterms:modified xsi:type="dcterms:W3CDTF">2016-07-07T11:24:54Z</dcterms:modified>
</cp:coreProperties>
</file>