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F6C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906" autoAdjust="0"/>
  </p:normalViewPr>
  <p:slideViewPr>
    <p:cSldViewPr>
      <p:cViewPr varScale="1">
        <p:scale>
          <a:sx n="43" d="100"/>
          <a:sy n="43" d="100"/>
        </p:scale>
        <p:origin x="-145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1800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B27B9-7BC6-4377-9237-F755380C2918}" type="datetimeFigureOut">
              <a:rPr lang="de-DE" smtClean="0"/>
              <a:pPr/>
              <a:t>22.09.2016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B0A5B-C725-4BB4-B9F3-591DD72E218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948255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51860-92A5-4D47-AAE5-3FCCB4C24608}" type="datetimeFigureOut">
              <a:rPr lang="de-DE" smtClean="0"/>
              <a:pPr/>
              <a:t>22.09.2016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0E24F-7210-43C1-9755-306FCD202AE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6378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0E24F-7210-43C1-9755-306FCD202AE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619672" y="2132856"/>
            <a:ext cx="6400800" cy="1152128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Startfolie</a:t>
            </a:r>
          </a:p>
          <a:p>
            <a:endParaRPr lang="de-DE" dirty="0"/>
          </a:p>
        </p:txBody>
      </p:sp>
      <p:pic>
        <p:nvPicPr>
          <p:cNvPr id="7" name="Picture 3" descr="C:\Users\Wiebkes\AppData\Local\Temp\Meute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4301" y="0"/>
            <a:ext cx="2879699" cy="1556792"/>
          </a:xfrm>
          <a:prstGeom prst="rect">
            <a:avLst/>
          </a:prstGeom>
          <a:noFill/>
        </p:spPr>
      </p:pic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627-2357-4765-B4D6-259BDE4C6CF5}" type="datetime1">
              <a:rPr lang="de-DE" smtClean="0"/>
              <a:pPr/>
              <a:t>22.09.2016</a:t>
            </a:fld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664CD8-403D-45C4-856A-F87BD3579F6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bg>
      <p:bgPr>
        <a:solidFill>
          <a:srgbClr val="F9F6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7484-0103-4282-A650-DA6C840EE4BA}" type="datetime1">
              <a:rPr lang="de-DE" smtClean="0"/>
              <a:pPr/>
              <a:t>22.09.2016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59D39E-5ED9-4E9E-8D7A-C281E33D86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5" name="Picture 3" descr="C:\Users\Wiebkes\AppData\Local\Temp\Meute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292" y="0"/>
            <a:ext cx="2832708" cy="1531388"/>
          </a:xfrm>
          <a:prstGeom prst="rect">
            <a:avLst/>
          </a:prstGeom>
          <a:noFill/>
        </p:spPr>
      </p:pic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1619251" y="2492375"/>
            <a:ext cx="5401022" cy="1800721"/>
          </a:xfrm>
        </p:spPr>
        <p:txBody>
          <a:bodyPr>
            <a:normAutofit/>
          </a:bodyPr>
          <a:lstStyle>
            <a:lvl1pPr algn="ctr">
              <a:buNone/>
              <a:defRPr sz="4000" b="1"/>
            </a:lvl1pPr>
          </a:lstStyle>
          <a:p>
            <a:pPr lvl="0"/>
            <a:r>
              <a:rPr lang="de-DE" dirty="0" smtClean="0"/>
              <a:t>Schluss</a:t>
            </a:r>
          </a:p>
          <a:p>
            <a:pPr lvl="0"/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ine Ecke des Rechtecks abrunden 6"/>
          <p:cNvSpPr/>
          <p:nvPr userDrawn="1"/>
        </p:nvSpPr>
        <p:spPr>
          <a:xfrm rot="16200000">
            <a:off x="2155168" y="-130832"/>
            <a:ext cx="5229200" cy="8748464"/>
          </a:xfrm>
          <a:prstGeom prst="round1Rect">
            <a:avLst>
              <a:gd name="adj" fmla="val 1462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768752" cy="1143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E6AA-358A-44D6-8474-0B680A9B9798}" type="datetime1">
              <a:rPr lang="de-DE" smtClean="0"/>
              <a:pPr/>
              <a:t>22.09.2016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59D39E-5ED9-4E9E-8D7A-C281E33D869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rze prägnante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ine Ecke des Rechtecks abrunden 7"/>
          <p:cNvSpPr/>
          <p:nvPr userDrawn="1"/>
        </p:nvSpPr>
        <p:spPr>
          <a:xfrm rot="16200000">
            <a:off x="2155168" y="-130832"/>
            <a:ext cx="5229200" cy="8748464"/>
          </a:xfrm>
          <a:prstGeom prst="round1Rect">
            <a:avLst>
              <a:gd name="adj" fmla="val 1462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09E-4CC5-4ECD-A556-76CFA4C76013}" type="datetime1">
              <a:rPr lang="de-DE" smtClean="0"/>
              <a:pPr/>
              <a:t>22.09.2016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4CD8-403D-45C4-856A-F87BD3579F6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1547664" y="1844824"/>
            <a:ext cx="6192688" cy="3888431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ine Ecke des Rechtecks abrunden 7"/>
          <p:cNvSpPr/>
          <p:nvPr userDrawn="1"/>
        </p:nvSpPr>
        <p:spPr>
          <a:xfrm rot="16200000">
            <a:off x="2155168" y="-130832"/>
            <a:ext cx="5229200" cy="8748464"/>
          </a:xfrm>
          <a:prstGeom prst="round1Rect">
            <a:avLst>
              <a:gd name="adj" fmla="val 1462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7178-AEB6-49F6-956E-059C991C2873}" type="datetime1">
              <a:rPr lang="de-DE" smtClean="0"/>
              <a:pPr/>
              <a:t>22.09.2016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59D39E-5ED9-4E9E-8D7A-C281E33D869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 mit Üb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ine Ecke des Rechtecks abrunden 9"/>
          <p:cNvSpPr/>
          <p:nvPr userDrawn="1"/>
        </p:nvSpPr>
        <p:spPr>
          <a:xfrm rot="16200000">
            <a:off x="2155168" y="-130832"/>
            <a:ext cx="5229200" cy="8748464"/>
          </a:xfrm>
          <a:prstGeom prst="round1Rect">
            <a:avLst>
              <a:gd name="adj" fmla="val 1462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040188" cy="648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544" y="2420888"/>
            <a:ext cx="4040188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smtClean="0"/>
              <a:t>Dritte Ebene</a:t>
            </a:r>
            <a:endParaRPr lang="de-DE" dirty="0" smtClean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86BD1-6B12-4D3A-9C24-5E4F1D07E7AF}" type="datetime1">
              <a:rPr lang="de-DE" smtClean="0"/>
              <a:pPr/>
              <a:t>22.09.2016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59D39E-5ED9-4E9E-8D7A-C281E33D869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weiß für Smart Art">
    <p:bg>
      <p:bgPr>
        <a:solidFill>
          <a:srgbClr val="F9F6C3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2B16-D26B-4B48-BB69-5CBCDB816AFF}" type="datetime1">
              <a:rPr lang="de-DE" smtClean="0"/>
              <a:pPr/>
              <a:t>22.09.2016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4CD8-403D-45C4-856A-F87BD3579F6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1547664" y="260648"/>
            <a:ext cx="6696744" cy="1224136"/>
          </a:xfrm>
        </p:spPr>
        <p:txBody>
          <a:bodyPr>
            <a:noAutofit/>
          </a:bodyPr>
          <a:lstStyle>
            <a:lvl1pPr algn="ctr">
              <a:buNone/>
              <a:defRPr sz="3800"/>
            </a:lvl1pPr>
          </a:lstStyle>
          <a:p>
            <a:pPr lvl="0"/>
            <a:r>
              <a:rPr lang="de-DE" dirty="0" smtClean="0"/>
              <a:t>Weiße Folie für smart </a:t>
            </a:r>
            <a:r>
              <a:rPr lang="de-DE" dirty="0" err="1" smtClean="0"/>
              <a:t>art</a:t>
            </a:r>
            <a:endParaRPr lang="de-DE" dirty="0" smtClean="0"/>
          </a:p>
          <a:p>
            <a:pPr lvl="0"/>
            <a:endParaRPr lang="de-DE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gelb für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70E4-A4F8-4572-8FC9-B87027C7F140}" type="datetime1">
              <a:rPr lang="de-DE" smtClean="0"/>
              <a:pPr/>
              <a:t>22.09.2016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4CD8-403D-45C4-856A-F87BD3579F6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1547664" y="260648"/>
            <a:ext cx="6696744" cy="1224136"/>
          </a:xfrm>
        </p:spPr>
        <p:txBody>
          <a:bodyPr>
            <a:noAutofit/>
          </a:bodyPr>
          <a:lstStyle>
            <a:lvl1pPr algn="ctr">
              <a:buNone/>
              <a:defRPr sz="3800" baseline="0"/>
            </a:lvl1pPr>
          </a:lstStyle>
          <a:p>
            <a:pPr lvl="0"/>
            <a:r>
              <a:rPr lang="de-DE" dirty="0" smtClean="0"/>
              <a:t>Gelbe Folie für smart </a:t>
            </a:r>
            <a:r>
              <a:rPr lang="de-DE" dirty="0" err="1" smtClean="0"/>
              <a:t>art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907704" y="5085184"/>
            <a:ext cx="6048672" cy="792088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Bild mit Bildunterschrift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1C30-1607-46AD-89AF-2166EBE7FE8A}" type="datetime1">
              <a:rPr lang="de-DE" smtClean="0"/>
              <a:pPr/>
              <a:t>22.09.2016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4CD8-403D-45C4-856A-F87BD3579F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ie Folie für groß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228F-0350-4480-8910-58ED0FBE8E09}" type="datetime1">
              <a:rPr lang="de-DE" smtClean="0"/>
              <a:pPr/>
              <a:t>22.09.2016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4CD8-403D-45C4-856A-F87BD3579F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6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ine Ecke des Rechtecks abrunden 9"/>
          <p:cNvSpPr/>
          <p:nvPr userDrawn="1"/>
        </p:nvSpPr>
        <p:spPr>
          <a:xfrm rot="5400000">
            <a:off x="31440" y="-31440"/>
            <a:ext cx="1484784" cy="1547664"/>
          </a:xfrm>
          <a:prstGeom prst="round1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768752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E891C30-1607-46AD-89AF-2166EBE7FE8A}" type="datetime1">
              <a:rPr lang="de-DE" smtClean="0"/>
              <a:pPr/>
              <a:t>22.09.2016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de-DE" dirty="0" smtClean="0"/>
              <a:t>© ISL e.V. 2016</a:t>
            </a:r>
          </a:p>
          <a:p>
            <a:endParaRPr lang="de-DE" dirty="0"/>
          </a:p>
        </p:txBody>
      </p:sp>
      <p:pic>
        <p:nvPicPr>
          <p:cNvPr id="1028" name="Picture 4" descr="http://www.isl-ev.de/attachments/article/63/ISL%20Logo.jpg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512" y="128046"/>
            <a:ext cx="1184424" cy="1068706"/>
          </a:xfrm>
          <a:prstGeom prst="rect">
            <a:avLst/>
          </a:prstGeom>
          <a:noFill/>
        </p:spPr>
      </p:pic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64CD8-403D-45C4-856A-F87BD3579F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2" r:id="rId4"/>
    <p:sldLayoutId id="2147483653" r:id="rId5"/>
    <p:sldLayoutId id="2147483657" r:id="rId6"/>
    <p:sldLayoutId id="2147483658" r:id="rId7"/>
    <p:sldLayoutId id="2147483660" r:id="rId8"/>
    <p:sldLayoutId id="2147483656" r:id="rId9"/>
    <p:sldLayoutId id="2147483655" r:id="rId10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3800" kern="1200" spc="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SzPct val="100000"/>
        <a:buFont typeface="Wingdings 3" pitchFamily="18" charset="2"/>
        <a:buChar char="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SzPct val="100000"/>
        <a:buFont typeface="Wingdings 3" pitchFamily="18" charset="2"/>
        <a:buChar char=""/>
        <a:defRPr sz="3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Wingdings 3" pitchFamily="18" charset="2"/>
        <a:buChar char=""/>
        <a:defRPr sz="26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789856" y="1807269"/>
            <a:ext cx="7772400" cy="1470025"/>
          </a:xfrm>
        </p:spPr>
        <p:txBody>
          <a:bodyPr/>
          <a:lstStyle/>
          <a:p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624736" cy="2304256"/>
          </a:xfrm>
        </p:spPr>
        <p:txBody>
          <a:bodyPr>
            <a:normAutofit fontScale="77500" lnSpcReduction="20000"/>
          </a:bodyPr>
          <a:lstStyle/>
          <a:p>
            <a:r>
              <a:rPr lang="de-DE" sz="4200" dirty="0" smtClean="0"/>
              <a:t>Braucht es eine besondere Kommunikation mit und über behinderte Menschen</a:t>
            </a:r>
            <a:r>
              <a:rPr lang="de-DE" sz="4200" dirty="0" smtClean="0"/>
              <a:t>?</a:t>
            </a:r>
          </a:p>
          <a:p>
            <a:endParaRPr lang="de-DE" b="0" dirty="0" smtClean="0"/>
          </a:p>
          <a:p>
            <a:r>
              <a:rPr lang="de-DE" b="0" dirty="0" smtClean="0"/>
              <a:t>Ein kleiner Exkurs</a:t>
            </a:r>
            <a:endParaRPr lang="de-DE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3F6C-081E-4413-8811-C3798904CD61}" type="datetime1">
              <a:rPr lang="de-DE" smtClean="0"/>
              <a:pPr/>
              <a:t>22.09.2016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© ISL e.V. 2016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28800"/>
            <a:ext cx="7941568" cy="4525963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Sprachgebrauch: </a:t>
            </a:r>
            <a:r>
              <a:rPr lang="de-DE" dirty="0" smtClean="0"/>
              <a:t>Sprache ist der Spiegel der Wirklichkeit und dem Sprechen kommt das handeln gleich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Ausdrücke, Redewendungen, Begriffe, die diskriminieren:</a:t>
            </a:r>
            <a:r>
              <a:rPr lang="de-DE" dirty="0" smtClean="0"/>
              <a:t> „taube Nuss“, „auf einem Auge blind sein“, „dieser Vergleich hinkt“, usw.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E6AA-358A-44D6-8474-0B680A9B9798}" type="datetime1">
              <a:rPr lang="de-DE" smtClean="0"/>
              <a:pPr/>
              <a:t>22.09.2016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E6AA-358A-44D6-8474-0B680A9B9798}" type="datetime1">
              <a:rPr lang="de-DE" smtClean="0"/>
              <a:pPr/>
              <a:t>22.09.2016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99592" y="2274838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 Verletzungen, die über Sprache geschehen, sollten bewusst gemacht werden !!!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Weitere Beispiele…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4608512"/>
          </a:xfrm>
        </p:spPr>
        <p:txBody>
          <a:bodyPr>
            <a:normAutofit fontScale="92500"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„tragisch“, „schrecklich“ </a:t>
            </a:r>
            <a:r>
              <a:rPr lang="de-DE" dirty="0" smtClean="0">
                <a:sym typeface="Wingdings" pitchFamily="2" charset="2"/>
              </a:rPr>
              <a:t> ein Mensch kann auch mit Behinderung glücklich leben</a:t>
            </a:r>
          </a:p>
          <a:p>
            <a:r>
              <a:rPr lang="de-DE" dirty="0" smtClean="0">
                <a:solidFill>
                  <a:srgbClr val="C00000"/>
                </a:solidFill>
                <a:sym typeface="Wingdings" pitchFamily="2" charset="2"/>
              </a:rPr>
              <a:t>„leidet unter“ </a:t>
            </a:r>
            <a:r>
              <a:rPr lang="de-DE" dirty="0" smtClean="0">
                <a:sym typeface="Wingdings" pitchFamily="2" charset="2"/>
              </a:rPr>
              <a:t> nur wegen Behinderung, leidet ein Mensch nicht automatisch darunter</a:t>
            </a:r>
          </a:p>
          <a:p>
            <a:r>
              <a:rPr lang="de-DE" dirty="0" smtClean="0">
                <a:solidFill>
                  <a:srgbClr val="C00000"/>
                </a:solidFill>
                <a:sym typeface="Wingdings" pitchFamily="2" charset="2"/>
              </a:rPr>
              <a:t>„ist Opfer einer Behinderung</a:t>
            </a:r>
            <a:r>
              <a:rPr lang="de-DE" dirty="0" smtClean="0">
                <a:sym typeface="Wingdings" pitchFamily="2" charset="2"/>
              </a:rPr>
              <a:t>“  besser: „hat eine Behinderung“, „lebt mit einer Behinderung“</a:t>
            </a:r>
          </a:p>
          <a:p>
            <a:r>
              <a:rPr lang="de-DE" dirty="0" smtClean="0">
                <a:solidFill>
                  <a:srgbClr val="C00000"/>
                </a:solidFill>
                <a:sym typeface="Wingdings" pitchFamily="2" charset="2"/>
              </a:rPr>
              <a:t>„Schicksal“ </a:t>
            </a:r>
            <a:r>
              <a:rPr lang="de-DE" dirty="0" smtClean="0">
                <a:sym typeface="Wingdings" pitchFamily="2" charset="2"/>
              </a:rPr>
              <a:t> besser: „Lebensgeschichte“ oder „Biografie“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352928" cy="4680520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„trotz Behinderung“ </a:t>
            </a:r>
            <a:r>
              <a:rPr lang="de-DE" dirty="0" smtClean="0">
                <a:sym typeface="Wingdings" pitchFamily="2" charset="2"/>
              </a:rPr>
              <a:t> wenn schon, dann „mit Behinderung“</a:t>
            </a:r>
          </a:p>
          <a:p>
            <a:r>
              <a:rPr lang="de-DE" dirty="0" smtClean="0">
                <a:solidFill>
                  <a:srgbClr val="C00000"/>
                </a:solidFill>
                <a:sym typeface="Wingdings" pitchFamily="2" charset="2"/>
              </a:rPr>
              <a:t>„an den Rollstuhl gefesselt“ </a:t>
            </a:r>
            <a:r>
              <a:rPr lang="de-DE" dirty="0" smtClean="0">
                <a:sym typeface="Wingdings" pitchFamily="2" charset="2"/>
              </a:rPr>
              <a:t> besser: „benutzt einen Rollstuhl“, „auf einen Rollstuhl angewiesen“, „ist Rollstuhlfahrer*in“</a:t>
            </a:r>
          </a:p>
          <a:p>
            <a:r>
              <a:rPr lang="de-DE" dirty="0" smtClean="0">
                <a:solidFill>
                  <a:srgbClr val="C00000"/>
                </a:solidFill>
                <a:sym typeface="Wingdings" pitchFamily="2" charset="2"/>
              </a:rPr>
              <a:t>„Behinderte“ </a:t>
            </a:r>
            <a:r>
              <a:rPr lang="de-DE" dirty="0" smtClean="0">
                <a:sym typeface="Wingdings" pitchFamily="2" charset="2"/>
              </a:rPr>
              <a:t> besser „Menschen mit Behinderung“, zuerst den Menschen nennen, dann die Behinderung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824536"/>
          </a:xfrm>
        </p:spPr>
        <p:txBody>
          <a:bodyPr/>
          <a:lstStyle/>
          <a:p>
            <a:r>
              <a:rPr lang="de-DE" dirty="0" smtClean="0">
                <a:solidFill>
                  <a:srgbClr val="C00000"/>
                </a:solidFill>
                <a:sym typeface="Wingdings" pitchFamily="2" charset="2"/>
              </a:rPr>
              <a:t>„der Blinde“, „die Querschnittsgelähmte“ </a:t>
            </a:r>
            <a:r>
              <a:rPr lang="de-DE" dirty="0" smtClean="0">
                <a:sym typeface="Wingdings" pitchFamily="2" charset="2"/>
              </a:rPr>
              <a:t> „der sehbehinderte Sänger“ o.ä., „die querschnittsgelähmte Sportlerin“ o.ä.</a:t>
            </a:r>
            <a:endParaRPr lang="de-DE" dirty="0" smtClean="0"/>
          </a:p>
          <a:p>
            <a:r>
              <a:rPr lang="de-DE" dirty="0" smtClean="0">
                <a:solidFill>
                  <a:srgbClr val="C00000"/>
                </a:solidFill>
              </a:rPr>
              <a:t>„gesund“ </a:t>
            </a:r>
            <a:r>
              <a:rPr lang="de-DE" dirty="0" smtClean="0"/>
              <a:t>als Gegenteil von „behindert“ </a:t>
            </a:r>
            <a:r>
              <a:rPr lang="de-DE" dirty="0" smtClean="0">
                <a:sym typeface="Wingdings" pitchFamily="2" charset="2"/>
              </a:rPr>
              <a:t> besser: „nicht behindert“ (Ein Mensch mit Behinderung ist nicht automatisch krank)</a:t>
            </a:r>
          </a:p>
          <a:p>
            <a:r>
              <a:rPr lang="de-DE" dirty="0" smtClean="0">
                <a:solidFill>
                  <a:srgbClr val="C00000"/>
                </a:solidFill>
                <a:sym typeface="Wingdings" pitchFamily="2" charset="2"/>
              </a:rPr>
              <a:t>„normal“ </a:t>
            </a:r>
            <a:r>
              <a:rPr lang="de-DE" dirty="0" smtClean="0">
                <a:sym typeface="Wingdings" pitchFamily="2" charset="2"/>
              </a:rPr>
              <a:t>für nicht-behinderte Personen verwenden</a:t>
            </a:r>
          </a:p>
          <a:p>
            <a:endParaRPr lang="de-DE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Bildschirmpräsentation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Folie 1</vt:lpstr>
      <vt:lpstr>Folie 2</vt:lpstr>
      <vt:lpstr>Folie 3</vt:lpstr>
      <vt:lpstr>Weitere Beispiele…</vt:lpstr>
      <vt:lpstr>Folie 5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Wiebkes</dc:creator>
  <cp:lastModifiedBy>Wiebkes</cp:lastModifiedBy>
  <cp:revision>96</cp:revision>
  <dcterms:created xsi:type="dcterms:W3CDTF">2015-10-29T18:36:35Z</dcterms:created>
  <dcterms:modified xsi:type="dcterms:W3CDTF">2016-09-22T09:50:07Z</dcterms:modified>
</cp:coreProperties>
</file>